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1" r:id="rId3"/>
    <p:sldId id="262" r:id="rId4"/>
    <p:sldId id="263" r:id="rId5"/>
    <p:sldId id="266" r:id="rId6"/>
    <p:sldId id="267" r:id="rId7"/>
    <p:sldId id="269" r:id="rId8"/>
    <p:sldId id="276" r:id="rId9"/>
    <p:sldId id="278" r:id="rId10"/>
    <p:sldId id="279" r:id="rId11"/>
    <p:sldId id="280" r:id="rId12"/>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0" d="100"/>
          <a:sy n="70" d="100"/>
        </p:scale>
        <p:origin x="6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20E6EF87-F137-42DC-AE7F-393D9D2419FC}" type="datetimeFigureOut">
              <a:rPr lang="fa-IR" smtClean="0"/>
              <a:t>07/11/40</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D159EDB-7367-4140-9A02-3457C2F9C000}" type="slidenum">
              <a:rPr lang="fa-IR" smtClean="0"/>
              <a:t>‹#›</a:t>
            </a:fld>
            <a:endParaRPr lang="fa-IR"/>
          </a:p>
        </p:txBody>
      </p:sp>
    </p:spTree>
    <p:extLst>
      <p:ext uri="{BB962C8B-B14F-4D97-AF65-F5344CB8AC3E}">
        <p14:creationId xmlns:p14="http://schemas.microsoft.com/office/powerpoint/2010/main" val="274334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D159EDB-7367-4140-9A02-3457C2F9C000}" type="slidenum">
              <a:rPr lang="fa-IR" smtClean="0"/>
              <a:t>1</a:t>
            </a:fld>
            <a:endParaRPr lang="fa-IR"/>
          </a:p>
        </p:txBody>
      </p:sp>
    </p:spTree>
    <p:extLst>
      <p:ext uri="{BB962C8B-B14F-4D97-AF65-F5344CB8AC3E}">
        <p14:creationId xmlns:p14="http://schemas.microsoft.com/office/powerpoint/2010/main" val="42027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2FDFEDC-B66A-4A15-A625-13AD10F90400}" type="datetimeFigureOut">
              <a:rPr lang="fa-IR" smtClean="0"/>
              <a:t>07/11/40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4D9BF0-F462-4D92-9104-929B9F63F132}" type="slidenum">
              <a:rPr lang="fa-IR" smtClean="0"/>
              <a:t>‹#›</a:t>
            </a:fld>
            <a:endParaRPr lang="fa-IR"/>
          </a:p>
        </p:txBody>
      </p:sp>
    </p:spTree>
    <p:extLst>
      <p:ext uri="{BB962C8B-B14F-4D97-AF65-F5344CB8AC3E}">
        <p14:creationId xmlns:p14="http://schemas.microsoft.com/office/powerpoint/2010/main" val="16101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2FDFEDC-B66A-4A15-A625-13AD10F90400}" type="datetimeFigureOut">
              <a:rPr lang="fa-IR" smtClean="0"/>
              <a:t>07/11/40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4D9BF0-F462-4D92-9104-929B9F63F132}" type="slidenum">
              <a:rPr lang="fa-IR" smtClean="0"/>
              <a:t>‹#›</a:t>
            </a:fld>
            <a:endParaRPr lang="fa-IR"/>
          </a:p>
        </p:txBody>
      </p:sp>
    </p:spTree>
    <p:extLst>
      <p:ext uri="{BB962C8B-B14F-4D97-AF65-F5344CB8AC3E}">
        <p14:creationId xmlns:p14="http://schemas.microsoft.com/office/powerpoint/2010/main" val="509917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2FDFEDC-B66A-4A15-A625-13AD10F90400}" type="datetimeFigureOut">
              <a:rPr lang="fa-IR" smtClean="0"/>
              <a:t>07/11/40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4D9BF0-F462-4D92-9104-929B9F63F132}" type="slidenum">
              <a:rPr lang="fa-IR" smtClean="0"/>
              <a:t>‹#›</a:t>
            </a:fld>
            <a:endParaRPr lang="fa-IR"/>
          </a:p>
        </p:txBody>
      </p:sp>
    </p:spTree>
    <p:extLst>
      <p:ext uri="{BB962C8B-B14F-4D97-AF65-F5344CB8AC3E}">
        <p14:creationId xmlns:p14="http://schemas.microsoft.com/office/powerpoint/2010/main" val="222672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2FDFEDC-B66A-4A15-A625-13AD10F90400}" type="datetimeFigureOut">
              <a:rPr lang="fa-IR" smtClean="0"/>
              <a:t>07/11/40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4D9BF0-F462-4D92-9104-929B9F63F132}" type="slidenum">
              <a:rPr lang="fa-IR" smtClean="0"/>
              <a:t>‹#›</a:t>
            </a:fld>
            <a:endParaRPr lang="fa-IR"/>
          </a:p>
        </p:txBody>
      </p:sp>
    </p:spTree>
    <p:extLst>
      <p:ext uri="{BB962C8B-B14F-4D97-AF65-F5344CB8AC3E}">
        <p14:creationId xmlns:p14="http://schemas.microsoft.com/office/powerpoint/2010/main" val="201635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FDFEDC-B66A-4A15-A625-13AD10F90400}" type="datetimeFigureOut">
              <a:rPr lang="fa-IR" smtClean="0"/>
              <a:t>07/11/40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4D9BF0-F462-4D92-9104-929B9F63F132}" type="slidenum">
              <a:rPr lang="fa-IR" smtClean="0"/>
              <a:t>‹#›</a:t>
            </a:fld>
            <a:endParaRPr lang="fa-IR"/>
          </a:p>
        </p:txBody>
      </p:sp>
    </p:spTree>
    <p:extLst>
      <p:ext uri="{BB962C8B-B14F-4D97-AF65-F5344CB8AC3E}">
        <p14:creationId xmlns:p14="http://schemas.microsoft.com/office/powerpoint/2010/main" val="338919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2FDFEDC-B66A-4A15-A625-13AD10F90400}" type="datetimeFigureOut">
              <a:rPr lang="fa-IR" smtClean="0"/>
              <a:t>07/11/40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14D9BF0-F462-4D92-9104-929B9F63F132}" type="slidenum">
              <a:rPr lang="fa-IR" smtClean="0"/>
              <a:t>‹#›</a:t>
            </a:fld>
            <a:endParaRPr lang="fa-IR"/>
          </a:p>
        </p:txBody>
      </p:sp>
    </p:spTree>
    <p:extLst>
      <p:ext uri="{BB962C8B-B14F-4D97-AF65-F5344CB8AC3E}">
        <p14:creationId xmlns:p14="http://schemas.microsoft.com/office/powerpoint/2010/main" val="3687240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2FDFEDC-B66A-4A15-A625-13AD10F90400}" type="datetimeFigureOut">
              <a:rPr lang="fa-IR" smtClean="0"/>
              <a:t>07/11/40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14D9BF0-F462-4D92-9104-929B9F63F132}" type="slidenum">
              <a:rPr lang="fa-IR" smtClean="0"/>
              <a:t>‹#›</a:t>
            </a:fld>
            <a:endParaRPr lang="fa-IR"/>
          </a:p>
        </p:txBody>
      </p:sp>
    </p:spTree>
    <p:extLst>
      <p:ext uri="{BB962C8B-B14F-4D97-AF65-F5344CB8AC3E}">
        <p14:creationId xmlns:p14="http://schemas.microsoft.com/office/powerpoint/2010/main" val="389513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2FDFEDC-B66A-4A15-A625-13AD10F90400}" type="datetimeFigureOut">
              <a:rPr lang="fa-IR" smtClean="0"/>
              <a:t>07/11/40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14D9BF0-F462-4D92-9104-929B9F63F132}" type="slidenum">
              <a:rPr lang="fa-IR" smtClean="0"/>
              <a:t>‹#›</a:t>
            </a:fld>
            <a:endParaRPr lang="fa-IR"/>
          </a:p>
        </p:txBody>
      </p:sp>
    </p:spTree>
    <p:extLst>
      <p:ext uri="{BB962C8B-B14F-4D97-AF65-F5344CB8AC3E}">
        <p14:creationId xmlns:p14="http://schemas.microsoft.com/office/powerpoint/2010/main" val="428464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DFEDC-B66A-4A15-A625-13AD10F90400}" type="datetimeFigureOut">
              <a:rPr lang="fa-IR" smtClean="0"/>
              <a:t>07/11/40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14D9BF0-F462-4D92-9104-929B9F63F132}" type="slidenum">
              <a:rPr lang="fa-IR" smtClean="0"/>
              <a:t>‹#›</a:t>
            </a:fld>
            <a:endParaRPr lang="fa-IR"/>
          </a:p>
        </p:txBody>
      </p:sp>
    </p:spTree>
    <p:extLst>
      <p:ext uri="{BB962C8B-B14F-4D97-AF65-F5344CB8AC3E}">
        <p14:creationId xmlns:p14="http://schemas.microsoft.com/office/powerpoint/2010/main" val="202695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FDFEDC-B66A-4A15-A625-13AD10F90400}" type="datetimeFigureOut">
              <a:rPr lang="fa-IR" smtClean="0"/>
              <a:t>07/11/40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14D9BF0-F462-4D92-9104-929B9F63F132}" type="slidenum">
              <a:rPr lang="fa-IR" smtClean="0"/>
              <a:t>‹#›</a:t>
            </a:fld>
            <a:endParaRPr lang="fa-IR"/>
          </a:p>
        </p:txBody>
      </p:sp>
    </p:spTree>
    <p:extLst>
      <p:ext uri="{BB962C8B-B14F-4D97-AF65-F5344CB8AC3E}">
        <p14:creationId xmlns:p14="http://schemas.microsoft.com/office/powerpoint/2010/main" val="268842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FDFEDC-B66A-4A15-A625-13AD10F90400}" type="datetimeFigureOut">
              <a:rPr lang="fa-IR" smtClean="0"/>
              <a:t>07/11/40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14D9BF0-F462-4D92-9104-929B9F63F132}" type="slidenum">
              <a:rPr lang="fa-IR" smtClean="0"/>
              <a:t>‹#›</a:t>
            </a:fld>
            <a:endParaRPr lang="fa-IR"/>
          </a:p>
        </p:txBody>
      </p:sp>
    </p:spTree>
    <p:extLst>
      <p:ext uri="{BB962C8B-B14F-4D97-AF65-F5344CB8AC3E}">
        <p14:creationId xmlns:p14="http://schemas.microsoft.com/office/powerpoint/2010/main" val="3874895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DFEDC-B66A-4A15-A625-13AD10F90400}" type="datetimeFigureOut">
              <a:rPr lang="fa-IR" smtClean="0"/>
              <a:t>07/11/40</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D9BF0-F462-4D92-9104-929B9F63F132}" type="slidenum">
              <a:rPr lang="fa-IR" smtClean="0"/>
              <a:t>‹#›</a:t>
            </a:fld>
            <a:endParaRPr lang="fa-IR"/>
          </a:p>
        </p:txBody>
      </p:sp>
    </p:spTree>
    <p:extLst>
      <p:ext uri="{BB962C8B-B14F-4D97-AF65-F5344CB8AC3E}">
        <p14:creationId xmlns:p14="http://schemas.microsoft.com/office/powerpoint/2010/main" val="199385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hyperlink" Target="http://powerdars.farafile.ir/"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71.png"/><Relationship Id="rId13" Type="http://schemas.microsoft.com/office/2007/relationships/hdphoto" Target="../media/hdphoto1.wdp"/><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3.png"/><Relationship Id="rId2" Type="http://schemas.openxmlformats.org/officeDocument/2006/relationships/image" Target="../media/image65.png"/><Relationship Id="rId16" Type="http://schemas.openxmlformats.org/officeDocument/2006/relationships/hyperlink" Target="http://powerdars.farafile.ir/" TargetMode="External"/><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6.png"/><Relationship Id="rId5" Type="http://schemas.openxmlformats.org/officeDocument/2006/relationships/image" Target="../media/image68.png"/><Relationship Id="rId15" Type="http://schemas.microsoft.com/office/2007/relationships/hdphoto" Target="../media/hdphoto2.wdp"/><Relationship Id="rId10" Type="http://schemas.openxmlformats.org/officeDocument/2006/relationships/image" Target="../media/image48.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0.png"/><Relationship Id="rId7"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7" Type="http://schemas.openxmlformats.org/officeDocument/2006/relationships/hyperlink" Target="http://powerdars.farafile.ir/"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powerdars.farafile.ir/"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2.png"/><Relationship Id="rId11" Type="http://schemas.openxmlformats.org/officeDocument/2006/relationships/hyperlink" Target="http://powerdars.farafile.ir/" TargetMode="External"/><Relationship Id="rId5" Type="http://schemas.openxmlformats.org/officeDocument/2006/relationships/image" Target="../media/image31.png"/><Relationship Id="rId10" Type="http://schemas.openxmlformats.org/officeDocument/2006/relationships/image" Target="../media/image20.wmf"/><Relationship Id="rId4" Type="http://schemas.openxmlformats.org/officeDocument/2006/relationships/image" Target="../media/image30.png"/><Relationship Id="rId9"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2.png"/><Relationship Id="rId7"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png"/><Relationship Id="rId10" Type="http://schemas.openxmlformats.org/officeDocument/2006/relationships/hyperlink" Target="http://powerdars.farafile.ir/" TargetMode="External"/><Relationship Id="rId4" Type="http://schemas.openxmlformats.org/officeDocument/2006/relationships/image" Target="../media/image23.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6.png"/><Relationship Id="rId7"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hyperlink" Target="http://powerdars.farafile.ir/" TargetMode="External"/><Relationship Id="rId5" Type="http://schemas.openxmlformats.org/officeDocument/2006/relationships/image" Target="../media/image28.png"/><Relationship Id="rId10" Type="http://schemas.openxmlformats.org/officeDocument/2006/relationships/image" Target="../media/image39.png"/><Relationship Id="rId4" Type="http://schemas.openxmlformats.org/officeDocument/2006/relationships/image" Target="../media/image27.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hyperlink" Target="http://powerdars.farafile.ir/" TargetMode="External"/><Relationship Id="rId4" Type="http://schemas.openxmlformats.org/officeDocument/2006/relationships/image" Target="../media/image75.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hyperlink" Target="http://powerdars.farafile.ir/" TargetMode="External"/><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63.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27" y="5321424"/>
            <a:ext cx="11248571" cy="141885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64" t="835" r="790" b="3864"/>
          <a:stretch/>
        </p:blipFill>
        <p:spPr>
          <a:xfrm>
            <a:off x="1787856" y="709683"/>
            <a:ext cx="7301553" cy="3998795"/>
          </a:xfrm>
          <a:prstGeom prst="rect">
            <a:avLst/>
          </a:prstGeom>
        </p:spPr>
      </p:pic>
      <p:grpSp>
        <p:nvGrpSpPr>
          <p:cNvPr id="5" name="Group 4"/>
          <p:cNvGrpSpPr/>
          <p:nvPr/>
        </p:nvGrpSpPr>
        <p:grpSpPr>
          <a:xfrm>
            <a:off x="115819" y="1161144"/>
            <a:ext cx="2420694" cy="2695217"/>
            <a:chOff x="5847092" y="1583032"/>
            <a:chExt cx="3846418" cy="4722647"/>
          </a:xfrm>
        </p:grpSpPr>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77451" y1="62097" x2="77451" y2="62097"/>
                          <a14:foregroundMark x1="86275" y1="81855" x2="86275" y2="81855"/>
                        </a14:backgroundRemoval>
                      </a14:imgEffect>
                    </a14:imgLayer>
                  </a14:imgProps>
                </a:ext>
                <a:ext uri="{28A0092B-C50C-407E-A947-70E740481C1C}">
                  <a14:useLocalDpi xmlns:a14="http://schemas.microsoft.com/office/drawing/2010/main" val="0"/>
                </a:ext>
              </a:extLst>
            </a:blip>
            <a:stretch>
              <a:fillRect/>
            </a:stretch>
          </p:blipFill>
          <p:spPr>
            <a:xfrm>
              <a:off x="5847092" y="1583032"/>
              <a:ext cx="2301799" cy="2798265"/>
            </a:xfrm>
            <a:prstGeom prst="rect">
              <a:avLst/>
            </a:prstGeom>
          </p:spPr>
        </p:pic>
        <p:grpSp>
          <p:nvGrpSpPr>
            <p:cNvPr id="7" name="Group 6"/>
            <p:cNvGrpSpPr/>
            <p:nvPr/>
          </p:nvGrpSpPr>
          <p:grpSpPr>
            <a:xfrm>
              <a:off x="6753674" y="3616042"/>
              <a:ext cx="2939836" cy="2689637"/>
              <a:chOff x="208898" y="1522640"/>
              <a:chExt cx="2939836" cy="2689637"/>
            </a:xfrm>
          </p:grpSpPr>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9302" b="93953" l="2128" r="99149">
                            <a14:backgroundMark x1="43830" y1="43721" x2="60000" y2="59070"/>
                          </a14:backgroundRemoval>
                        </a14:imgEffect>
                      </a14:imgLayer>
                    </a14:imgProps>
                  </a:ext>
                  <a:ext uri="{28A0092B-C50C-407E-A947-70E740481C1C}">
                    <a14:useLocalDpi xmlns:a14="http://schemas.microsoft.com/office/drawing/2010/main" val="0"/>
                  </a:ext>
                </a:extLst>
              </a:blip>
              <a:stretch>
                <a:fillRect/>
              </a:stretch>
            </p:blipFill>
            <p:spPr>
              <a:xfrm>
                <a:off x="208898" y="1522640"/>
                <a:ext cx="2939836" cy="2689637"/>
              </a:xfrm>
              <a:prstGeom prst="rect">
                <a:avLst/>
              </a:prstGeom>
            </p:spPr>
          </p:pic>
          <p:sp>
            <p:nvSpPr>
              <p:cNvPr id="9" name="TextBox 8"/>
              <p:cNvSpPr txBox="1"/>
              <p:nvPr/>
            </p:nvSpPr>
            <p:spPr>
              <a:xfrm>
                <a:off x="1156301" y="2575070"/>
                <a:ext cx="1045030" cy="701086"/>
              </a:xfrm>
              <a:prstGeom prst="rect">
                <a:avLst/>
              </a:prstGeom>
              <a:noFill/>
            </p:spPr>
            <p:txBody>
              <a:bodyPr wrap="square" rtlCol="1">
                <a:spAutoFit/>
              </a:bodyPr>
              <a:lstStyle/>
              <a:p>
                <a:r>
                  <a:rPr lang="fa-IR" sz="2000" b="1" dirty="0" smtClean="0">
                    <a:cs typeface="B Titr" panose="00000700000000000000" pitchFamily="2" charset="-78"/>
                  </a:rPr>
                  <a:t>نمونه</a:t>
                </a:r>
                <a:endParaRPr lang="fa-IR" sz="3200" b="1" dirty="0">
                  <a:cs typeface="B Titr" panose="00000700000000000000" pitchFamily="2" charset="-78"/>
                </a:endParaRPr>
              </a:p>
            </p:txBody>
          </p:sp>
        </p:grpSp>
      </p:gr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81669" y="134812"/>
            <a:ext cx="2283350" cy="2295561"/>
          </a:xfrm>
          <a:prstGeom prst="rect">
            <a:avLst/>
          </a:prstGeom>
        </p:spPr>
      </p:pic>
      <p:sp>
        <p:nvSpPr>
          <p:cNvPr id="11" name="Rectangle 10"/>
          <p:cNvSpPr/>
          <p:nvPr/>
        </p:nvSpPr>
        <p:spPr>
          <a:xfrm>
            <a:off x="9426807" y="2514788"/>
            <a:ext cx="2593074" cy="662305"/>
          </a:xfrm>
          <a:prstGeom prst="rect">
            <a:avLst/>
          </a:prstGeom>
          <a:solidFill>
            <a:schemeClr val="bg1"/>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chemeClr val="tx1"/>
                </a:solidFill>
              </a:rPr>
              <a:t>درفایل اصلی </a:t>
            </a:r>
            <a:r>
              <a:rPr lang="fa-IR" sz="2000" b="1" dirty="0" smtClean="0">
                <a:solidFill>
                  <a:srgbClr val="FF0000"/>
                </a:solidFill>
              </a:rPr>
              <a:t>لوگو فروشگاه</a:t>
            </a:r>
            <a:r>
              <a:rPr lang="fa-IR" sz="2000" b="1" dirty="0" smtClean="0">
                <a:solidFill>
                  <a:schemeClr val="tx1"/>
                </a:solidFill>
              </a:rPr>
              <a:t> وجود ندارد.</a:t>
            </a:r>
            <a:endParaRPr lang="fa-IR" sz="2000" b="1" dirty="0">
              <a:solidFill>
                <a:schemeClr val="tx1"/>
              </a:solidFill>
            </a:endParaRPr>
          </a:p>
        </p:txBody>
      </p:sp>
      <p:sp>
        <p:nvSpPr>
          <p:cNvPr id="12" name="Rectangle 11">
            <a:extLst>
              <a:ext uri="{FF2B5EF4-FFF2-40B4-BE49-F238E27FC236}">
                <a16:creationId xmlns:a16="http://schemas.microsoft.com/office/drawing/2014/main" id="{B598B3A9-9636-4A97-B74E-3611818F96AE}"/>
              </a:ext>
            </a:extLst>
          </p:cNvPr>
          <p:cNvSpPr/>
          <p:nvPr/>
        </p:nvSpPr>
        <p:spPr>
          <a:xfrm>
            <a:off x="9322191" y="3867162"/>
            <a:ext cx="280230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10"/>
              </a:rPr>
              <a:t>http://powerdars.farafile.ir/</a:t>
            </a:r>
            <a:endParaRPr kumimoji="0" lang="en-US" sz="1800" b="0" i="0" u="none" strike="noStrike" kern="0" cap="none" spc="0" normalizeH="0" baseline="0" noProof="0" dirty="0" smtClean="0">
              <a:ln>
                <a:noFill/>
              </a:ln>
              <a:solidFill>
                <a:prstClr val="black"/>
              </a:solidFill>
              <a:effectLst/>
              <a:uLnTx/>
              <a:uFillTx/>
            </a:endParaRPr>
          </a:p>
        </p:txBody>
      </p:sp>
      <p:sp>
        <p:nvSpPr>
          <p:cNvPr id="13" name="TextBox 12"/>
          <p:cNvSpPr txBox="1"/>
          <p:nvPr/>
        </p:nvSpPr>
        <p:spPr>
          <a:xfrm>
            <a:off x="9581669" y="3261508"/>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sp>
        <p:nvSpPr>
          <p:cNvPr id="14" name="TextBox 13"/>
          <p:cNvSpPr txBox="1"/>
          <p:nvPr/>
        </p:nvSpPr>
        <p:spPr>
          <a:xfrm>
            <a:off x="9581669" y="4375518"/>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spTree>
    <p:extLst>
      <p:ext uri="{BB962C8B-B14F-4D97-AF65-F5344CB8AC3E}">
        <p14:creationId xmlns:p14="http://schemas.microsoft.com/office/powerpoint/2010/main" val="352517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a:off x="10089716" y="96982"/>
            <a:ext cx="980066" cy="685800"/>
          </a:xfrm>
          <a:prstGeom prst="cloudCallout">
            <a:avLst>
              <a:gd name="adj1" fmla="val -64124"/>
              <a:gd name="adj2" fmla="val 39219"/>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eaLnBrk="1" fontAlgn="auto" hangingPunct="1">
              <a:spcBef>
                <a:spcPts val="0"/>
              </a:spcBef>
              <a:spcAft>
                <a:spcPts val="0"/>
              </a:spcAft>
              <a:defRPr/>
            </a:pPr>
            <a:r>
              <a:rPr lang="fa-IR" b="1" dirty="0" smtClean="0">
                <a:solidFill>
                  <a:schemeClr val="tx1"/>
                </a:solidFill>
              </a:rPr>
              <a:t>سوال</a:t>
            </a:r>
            <a:endParaRPr lang="fa-IR" b="1" dirty="0">
              <a:solidFill>
                <a:schemeClr val="tx1"/>
              </a:solidFill>
            </a:endParaRPr>
          </a:p>
        </p:txBody>
      </p:sp>
      <p:pic>
        <p:nvPicPr>
          <p:cNvPr id="28" name="Picture 27"/>
          <p:cNvPicPr>
            <a:picLocks noChangeAspect="1"/>
          </p:cNvPicPr>
          <p:nvPr/>
        </p:nvPicPr>
        <p:blipFill>
          <a:blip r:embed="rId2"/>
          <a:stretch>
            <a:fillRect/>
          </a:stretch>
        </p:blipFill>
        <p:spPr>
          <a:xfrm>
            <a:off x="1193016" y="262306"/>
            <a:ext cx="8716591" cy="1276528"/>
          </a:xfrm>
          <a:prstGeom prst="rect">
            <a:avLst/>
          </a:prstGeom>
        </p:spPr>
      </p:pic>
      <p:grpSp>
        <p:nvGrpSpPr>
          <p:cNvPr id="29" name="Group 28"/>
          <p:cNvGrpSpPr/>
          <p:nvPr/>
        </p:nvGrpSpPr>
        <p:grpSpPr>
          <a:xfrm>
            <a:off x="2784764" y="1493618"/>
            <a:ext cx="6381750" cy="2314575"/>
            <a:chOff x="1066800" y="1368927"/>
            <a:chExt cx="6381750" cy="2314575"/>
          </a:xfrm>
        </p:grpSpPr>
        <p:pic>
          <p:nvPicPr>
            <p:cNvPr id="30" name="Picture 29"/>
            <p:cNvPicPr>
              <a:picLocks noChangeAspect="1"/>
            </p:cNvPicPr>
            <p:nvPr/>
          </p:nvPicPr>
          <p:blipFill>
            <a:blip r:embed="rId3"/>
            <a:stretch>
              <a:fillRect/>
            </a:stretch>
          </p:blipFill>
          <p:spPr>
            <a:xfrm>
              <a:off x="1066800" y="1777217"/>
              <a:ext cx="1266825" cy="1704975"/>
            </a:xfrm>
            <a:prstGeom prst="rect">
              <a:avLst/>
            </a:prstGeom>
          </p:spPr>
        </p:pic>
        <p:grpSp>
          <p:nvGrpSpPr>
            <p:cNvPr id="31" name="Group 30"/>
            <p:cNvGrpSpPr/>
            <p:nvPr/>
          </p:nvGrpSpPr>
          <p:grpSpPr>
            <a:xfrm>
              <a:off x="4276725" y="1368927"/>
              <a:ext cx="3171825" cy="2314575"/>
              <a:chOff x="636501" y="2942164"/>
              <a:chExt cx="3171825" cy="2314575"/>
            </a:xfrm>
          </p:grpSpPr>
          <p:pic>
            <p:nvPicPr>
              <p:cNvPr id="35" name="Picture 34"/>
              <p:cNvPicPr>
                <a:picLocks noChangeAspect="1"/>
              </p:cNvPicPr>
              <p:nvPr/>
            </p:nvPicPr>
            <p:blipFill>
              <a:blip r:embed="rId4"/>
              <a:stretch>
                <a:fillRect/>
              </a:stretch>
            </p:blipFill>
            <p:spPr>
              <a:xfrm>
                <a:off x="636501" y="3742264"/>
                <a:ext cx="3171825" cy="1514475"/>
              </a:xfrm>
              <a:prstGeom prst="rect">
                <a:avLst/>
              </a:prstGeom>
            </p:spPr>
          </p:pic>
          <p:pic>
            <p:nvPicPr>
              <p:cNvPr id="36" name="Picture 35"/>
              <p:cNvPicPr>
                <a:picLocks noChangeAspect="1"/>
              </p:cNvPicPr>
              <p:nvPr/>
            </p:nvPicPr>
            <p:blipFill>
              <a:blip r:embed="rId5"/>
              <a:stretch>
                <a:fillRect/>
              </a:stretch>
            </p:blipFill>
            <p:spPr>
              <a:xfrm>
                <a:off x="2499673" y="2942164"/>
                <a:ext cx="1143000" cy="800100"/>
              </a:xfrm>
              <a:prstGeom prst="rect">
                <a:avLst/>
              </a:prstGeom>
            </p:spPr>
          </p:pic>
        </p:grpSp>
        <p:sp>
          <p:nvSpPr>
            <p:cNvPr id="32" name="Rectangle 31"/>
            <p:cNvSpPr/>
            <p:nvPr/>
          </p:nvSpPr>
          <p:spPr>
            <a:xfrm>
              <a:off x="3912894" y="2122895"/>
              <a:ext cx="709147" cy="7572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b="1" dirty="0" smtClean="0"/>
                <a:t>؟</a:t>
              </a:r>
              <a:endParaRPr lang="en-US" sz="3200" b="1" dirty="0"/>
            </a:p>
          </p:txBody>
        </p:sp>
        <p:sp>
          <p:nvSpPr>
            <p:cNvPr id="33" name="Rectangle 32"/>
            <p:cNvSpPr/>
            <p:nvPr/>
          </p:nvSpPr>
          <p:spPr>
            <a:xfrm>
              <a:off x="5680722" y="1588061"/>
              <a:ext cx="709147" cy="7572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b="1" dirty="0" smtClean="0"/>
                <a:t>؟</a:t>
              </a:r>
              <a:endParaRPr lang="en-US" sz="3200" b="1" dirty="0"/>
            </a:p>
          </p:txBody>
        </p:sp>
        <p:sp>
          <p:nvSpPr>
            <p:cNvPr id="34" name="Rectangle 33"/>
            <p:cNvSpPr/>
            <p:nvPr/>
          </p:nvSpPr>
          <p:spPr>
            <a:xfrm>
              <a:off x="5868962" y="2856576"/>
              <a:ext cx="709147" cy="7572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b="1" dirty="0" smtClean="0"/>
                <a:t>؟</a:t>
              </a:r>
              <a:endParaRPr lang="en-US" sz="3200" b="1" dirty="0"/>
            </a:p>
          </p:txBody>
        </p:sp>
      </p:grpSp>
      <p:pic>
        <p:nvPicPr>
          <p:cNvPr id="37" name="Picture 36"/>
          <p:cNvPicPr>
            <a:picLocks noChangeAspect="1"/>
          </p:cNvPicPr>
          <p:nvPr/>
        </p:nvPicPr>
        <p:blipFill>
          <a:blip r:embed="rId6"/>
          <a:stretch>
            <a:fillRect/>
          </a:stretch>
        </p:blipFill>
        <p:spPr>
          <a:xfrm>
            <a:off x="5429821" y="2189642"/>
            <a:ext cx="590632" cy="666843"/>
          </a:xfrm>
          <a:prstGeom prst="rect">
            <a:avLst/>
          </a:prstGeom>
        </p:spPr>
      </p:pic>
      <p:pic>
        <p:nvPicPr>
          <p:cNvPr id="38" name="Picture 37"/>
          <p:cNvPicPr>
            <a:picLocks noChangeAspect="1"/>
          </p:cNvPicPr>
          <p:nvPr/>
        </p:nvPicPr>
        <p:blipFill>
          <a:blip r:embed="rId6"/>
          <a:stretch>
            <a:fillRect/>
          </a:stretch>
        </p:blipFill>
        <p:spPr>
          <a:xfrm>
            <a:off x="7466218" y="1346412"/>
            <a:ext cx="590632" cy="666843"/>
          </a:xfrm>
          <a:prstGeom prst="rect">
            <a:avLst/>
          </a:prstGeom>
        </p:spPr>
      </p:pic>
      <p:pic>
        <p:nvPicPr>
          <p:cNvPr id="39" name="Picture 38"/>
          <p:cNvPicPr>
            <a:picLocks noChangeAspect="1"/>
          </p:cNvPicPr>
          <p:nvPr/>
        </p:nvPicPr>
        <p:blipFill>
          <a:blip r:embed="rId6"/>
          <a:stretch>
            <a:fillRect/>
          </a:stretch>
        </p:blipFill>
        <p:spPr>
          <a:xfrm>
            <a:off x="7397180" y="2891452"/>
            <a:ext cx="590632" cy="666843"/>
          </a:xfrm>
          <a:prstGeom prst="rect">
            <a:avLst/>
          </a:prstGeom>
        </p:spPr>
      </p:pic>
      <p:grpSp>
        <p:nvGrpSpPr>
          <p:cNvPr id="40" name="Group 39"/>
          <p:cNvGrpSpPr/>
          <p:nvPr/>
        </p:nvGrpSpPr>
        <p:grpSpPr>
          <a:xfrm>
            <a:off x="2165780" y="3900724"/>
            <a:ext cx="7572234" cy="2311840"/>
            <a:chOff x="447816" y="3776033"/>
            <a:chExt cx="7572234" cy="2311840"/>
          </a:xfrm>
        </p:grpSpPr>
        <p:grpSp>
          <p:nvGrpSpPr>
            <p:cNvPr id="41" name="Group 40"/>
            <p:cNvGrpSpPr/>
            <p:nvPr/>
          </p:nvGrpSpPr>
          <p:grpSpPr>
            <a:xfrm>
              <a:off x="447816" y="3776033"/>
              <a:ext cx="7572234" cy="2311840"/>
              <a:chOff x="447816" y="3776033"/>
              <a:chExt cx="7572234" cy="2311840"/>
            </a:xfrm>
          </p:grpSpPr>
          <p:pic>
            <p:nvPicPr>
              <p:cNvPr id="45" name="Picture 44"/>
              <p:cNvPicPr>
                <a:picLocks noChangeAspect="1"/>
              </p:cNvPicPr>
              <p:nvPr/>
            </p:nvPicPr>
            <p:blipFill>
              <a:blip r:embed="rId7"/>
              <a:stretch>
                <a:fillRect/>
              </a:stretch>
            </p:blipFill>
            <p:spPr>
              <a:xfrm>
                <a:off x="447816" y="4399968"/>
                <a:ext cx="2295525" cy="1228725"/>
              </a:xfrm>
              <a:prstGeom prst="rect">
                <a:avLst/>
              </a:prstGeom>
            </p:spPr>
          </p:pic>
          <p:grpSp>
            <p:nvGrpSpPr>
              <p:cNvPr id="46" name="Group 45"/>
              <p:cNvGrpSpPr/>
              <p:nvPr/>
            </p:nvGrpSpPr>
            <p:grpSpPr>
              <a:xfrm>
                <a:off x="3124200" y="3776033"/>
                <a:ext cx="4895850" cy="2311840"/>
                <a:chOff x="3324226" y="2774734"/>
                <a:chExt cx="4895850" cy="2311840"/>
              </a:xfrm>
            </p:grpSpPr>
            <p:pic>
              <p:nvPicPr>
                <p:cNvPr id="47" name="Picture 46"/>
                <p:cNvPicPr>
                  <a:picLocks noChangeAspect="1"/>
                </p:cNvPicPr>
                <p:nvPr/>
              </p:nvPicPr>
              <p:blipFill>
                <a:blip r:embed="rId8"/>
                <a:stretch>
                  <a:fillRect/>
                </a:stretch>
              </p:blipFill>
              <p:spPr>
                <a:xfrm>
                  <a:off x="3324226" y="3572099"/>
                  <a:ext cx="4895850" cy="1514475"/>
                </a:xfrm>
                <a:prstGeom prst="rect">
                  <a:avLst/>
                </a:prstGeom>
              </p:spPr>
            </p:pic>
            <p:pic>
              <p:nvPicPr>
                <p:cNvPr id="48" name="Picture 47"/>
                <p:cNvPicPr>
                  <a:picLocks noChangeAspect="1"/>
                </p:cNvPicPr>
                <p:nvPr/>
              </p:nvPicPr>
              <p:blipFill>
                <a:blip r:embed="rId9"/>
                <a:stretch>
                  <a:fillRect/>
                </a:stretch>
              </p:blipFill>
              <p:spPr>
                <a:xfrm>
                  <a:off x="5486400" y="2774734"/>
                  <a:ext cx="2105025" cy="800100"/>
                </a:xfrm>
                <a:prstGeom prst="rect">
                  <a:avLst/>
                </a:prstGeom>
              </p:spPr>
            </p:pic>
          </p:grpSp>
        </p:grpSp>
        <p:sp>
          <p:nvSpPr>
            <p:cNvPr id="42" name="Rectangle 41"/>
            <p:cNvSpPr/>
            <p:nvPr/>
          </p:nvSpPr>
          <p:spPr>
            <a:xfrm>
              <a:off x="2703093" y="4582824"/>
              <a:ext cx="709147" cy="7572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b="1" dirty="0" smtClean="0"/>
                <a:t>؟</a:t>
              </a:r>
              <a:endParaRPr lang="en-US" sz="3200" b="1" dirty="0"/>
            </a:p>
          </p:txBody>
        </p:sp>
        <p:sp>
          <p:nvSpPr>
            <p:cNvPr id="43" name="Rectangle 42"/>
            <p:cNvSpPr/>
            <p:nvPr/>
          </p:nvSpPr>
          <p:spPr>
            <a:xfrm>
              <a:off x="3793099" y="4026354"/>
              <a:ext cx="709147" cy="7572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b="1" dirty="0" smtClean="0"/>
                <a:t>؟</a:t>
              </a:r>
              <a:endParaRPr lang="en-US" sz="3200" b="1" dirty="0"/>
            </a:p>
          </p:txBody>
        </p:sp>
        <p:sp>
          <p:nvSpPr>
            <p:cNvPr id="44" name="Rectangle 43"/>
            <p:cNvSpPr/>
            <p:nvPr/>
          </p:nvSpPr>
          <p:spPr>
            <a:xfrm>
              <a:off x="7160158" y="4002204"/>
              <a:ext cx="709147" cy="7572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b="1" dirty="0" smtClean="0"/>
                <a:t>؟</a:t>
              </a:r>
              <a:endParaRPr lang="en-US" sz="3200" b="1" dirty="0"/>
            </a:p>
          </p:txBody>
        </p:sp>
      </p:grpSp>
      <p:pic>
        <p:nvPicPr>
          <p:cNvPr id="49" name="Picture 48"/>
          <p:cNvPicPr>
            <a:picLocks noChangeAspect="1"/>
          </p:cNvPicPr>
          <p:nvPr/>
        </p:nvPicPr>
        <p:blipFill>
          <a:blip r:embed="rId10"/>
          <a:stretch>
            <a:fillRect/>
          </a:stretch>
        </p:blipFill>
        <p:spPr>
          <a:xfrm>
            <a:off x="4289743" y="4694298"/>
            <a:ext cx="590632" cy="666843"/>
          </a:xfrm>
          <a:prstGeom prst="rect">
            <a:avLst/>
          </a:prstGeom>
        </p:spPr>
      </p:pic>
      <p:pic>
        <p:nvPicPr>
          <p:cNvPr id="50" name="Picture 49"/>
          <p:cNvPicPr>
            <a:picLocks noChangeAspect="1"/>
          </p:cNvPicPr>
          <p:nvPr/>
        </p:nvPicPr>
        <p:blipFill>
          <a:blip r:embed="rId11"/>
          <a:stretch>
            <a:fillRect/>
          </a:stretch>
        </p:blipFill>
        <p:spPr>
          <a:xfrm>
            <a:off x="5245433" y="4050876"/>
            <a:ext cx="590632" cy="666843"/>
          </a:xfrm>
          <a:prstGeom prst="rect">
            <a:avLst/>
          </a:prstGeom>
        </p:spPr>
      </p:pic>
      <p:pic>
        <p:nvPicPr>
          <p:cNvPr id="51" name="Picture 50"/>
          <p:cNvPicPr>
            <a:picLocks noChangeAspect="1"/>
          </p:cNvPicPr>
          <p:nvPr/>
        </p:nvPicPr>
        <p:blipFill>
          <a:blip r:embed="rId10"/>
          <a:stretch>
            <a:fillRect/>
          </a:stretch>
        </p:blipFill>
        <p:spPr>
          <a:xfrm>
            <a:off x="9162519" y="4055737"/>
            <a:ext cx="590632" cy="666843"/>
          </a:xfrm>
          <a:prstGeom prst="rect">
            <a:avLst/>
          </a:prstGeom>
        </p:spPr>
      </p:pic>
      <p:grpSp>
        <p:nvGrpSpPr>
          <p:cNvPr id="52" name="Group 51"/>
          <p:cNvGrpSpPr/>
          <p:nvPr/>
        </p:nvGrpSpPr>
        <p:grpSpPr>
          <a:xfrm>
            <a:off x="115819" y="1161144"/>
            <a:ext cx="2420694" cy="2695217"/>
            <a:chOff x="5847092" y="1583032"/>
            <a:chExt cx="3846418" cy="4722647"/>
          </a:xfrm>
        </p:grpSpPr>
        <p:pic>
          <p:nvPicPr>
            <p:cNvPr id="53" name="Picture 52"/>
            <p:cNvPicPr>
              <a:picLocks noChangeAspect="1"/>
            </p:cNvPicPr>
            <p:nvPr/>
          </p:nvPicPr>
          <p:blipFill>
            <a:blip r:embed="rId12">
              <a:extLst>
                <a:ext uri="{BEBA8EAE-BF5A-486C-A8C5-ECC9F3942E4B}">
                  <a14:imgProps xmlns:a14="http://schemas.microsoft.com/office/drawing/2010/main">
                    <a14:imgLayer r:embed="rId13">
                      <a14:imgEffect>
                        <a14:backgroundRemoval t="0" b="100000" l="0" r="100000">
                          <a14:foregroundMark x1="77451" y1="62097" x2="77451" y2="62097"/>
                          <a14:foregroundMark x1="86275" y1="81855" x2="86275" y2="81855"/>
                        </a14:backgroundRemoval>
                      </a14:imgEffect>
                    </a14:imgLayer>
                  </a14:imgProps>
                </a:ext>
                <a:ext uri="{28A0092B-C50C-407E-A947-70E740481C1C}">
                  <a14:useLocalDpi xmlns:a14="http://schemas.microsoft.com/office/drawing/2010/main" val="0"/>
                </a:ext>
              </a:extLst>
            </a:blip>
            <a:stretch>
              <a:fillRect/>
            </a:stretch>
          </p:blipFill>
          <p:spPr>
            <a:xfrm>
              <a:off x="5847092" y="1583032"/>
              <a:ext cx="2301799" cy="2798265"/>
            </a:xfrm>
            <a:prstGeom prst="rect">
              <a:avLst/>
            </a:prstGeom>
          </p:spPr>
        </p:pic>
        <p:grpSp>
          <p:nvGrpSpPr>
            <p:cNvPr id="54" name="Group 53"/>
            <p:cNvGrpSpPr/>
            <p:nvPr/>
          </p:nvGrpSpPr>
          <p:grpSpPr>
            <a:xfrm>
              <a:off x="6753674" y="3616042"/>
              <a:ext cx="2939836" cy="2689637"/>
              <a:chOff x="208898" y="1522640"/>
              <a:chExt cx="2939836" cy="2689637"/>
            </a:xfrm>
          </p:grpSpPr>
          <p:pic>
            <p:nvPicPr>
              <p:cNvPr id="55" name="Picture 54"/>
              <p:cNvPicPr>
                <a:picLocks noChangeAspect="1"/>
              </p:cNvPicPr>
              <p:nvPr/>
            </p:nvPicPr>
            <p:blipFill>
              <a:blip r:embed="rId14">
                <a:extLst>
                  <a:ext uri="{BEBA8EAE-BF5A-486C-A8C5-ECC9F3942E4B}">
                    <a14:imgProps xmlns:a14="http://schemas.microsoft.com/office/drawing/2010/main">
                      <a14:imgLayer r:embed="rId15">
                        <a14:imgEffect>
                          <a14:backgroundRemoval t="9302" b="93953" l="2128" r="99149">
                            <a14:backgroundMark x1="43830" y1="43721" x2="60000" y2="59070"/>
                          </a14:backgroundRemoval>
                        </a14:imgEffect>
                      </a14:imgLayer>
                    </a14:imgProps>
                  </a:ext>
                  <a:ext uri="{28A0092B-C50C-407E-A947-70E740481C1C}">
                    <a14:useLocalDpi xmlns:a14="http://schemas.microsoft.com/office/drawing/2010/main" val="0"/>
                  </a:ext>
                </a:extLst>
              </a:blip>
              <a:stretch>
                <a:fillRect/>
              </a:stretch>
            </p:blipFill>
            <p:spPr>
              <a:xfrm>
                <a:off x="208898" y="1522640"/>
                <a:ext cx="2939836" cy="2689637"/>
              </a:xfrm>
              <a:prstGeom prst="rect">
                <a:avLst/>
              </a:prstGeom>
            </p:spPr>
          </p:pic>
          <p:sp>
            <p:nvSpPr>
              <p:cNvPr id="56" name="TextBox 55"/>
              <p:cNvSpPr txBox="1"/>
              <p:nvPr/>
            </p:nvSpPr>
            <p:spPr>
              <a:xfrm>
                <a:off x="1156301" y="2575070"/>
                <a:ext cx="1045030" cy="701086"/>
              </a:xfrm>
              <a:prstGeom prst="rect">
                <a:avLst/>
              </a:prstGeom>
              <a:noFill/>
            </p:spPr>
            <p:txBody>
              <a:bodyPr wrap="square" rtlCol="1">
                <a:spAutoFit/>
              </a:bodyPr>
              <a:lstStyle/>
              <a:p>
                <a:r>
                  <a:rPr lang="fa-IR" sz="2000" b="1" dirty="0" smtClean="0">
                    <a:cs typeface="B Titr" panose="00000700000000000000" pitchFamily="2" charset="-78"/>
                  </a:rPr>
                  <a:t>نمونه</a:t>
                </a:r>
                <a:endParaRPr lang="fa-IR" sz="3200" b="1" dirty="0">
                  <a:cs typeface="B Titr" panose="00000700000000000000" pitchFamily="2" charset="-78"/>
                </a:endParaRPr>
              </a:p>
            </p:txBody>
          </p:sp>
        </p:grpSp>
      </p:grpSp>
      <p:sp>
        <p:nvSpPr>
          <p:cNvPr id="57" name="Rectangle 56">
            <a:extLst>
              <a:ext uri="{FF2B5EF4-FFF2-40B4-BE49-F238E27FC236}">
                <a16:creationId xmlns:a16="http://schemas.microsoft.com/office/drawing/2014/main" id="{B598B3A9-9636-4A97-B74E-3611818F96AE}"/>
              </a:ext>
            </a:extLst>
          </p:cNvPr>
          <p:cNvSpPr/>
          <p:nvPr/>
        </p:nvSpPr>
        <p:spPr>
          <a:xfrm>
            <a:off x="9223833" y="6028180"/>
            <a:ext cx="280230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16"/>
              </a:rPr>
              <a:t>http://powerdars.farafile.ir/</a:t>
            </a:r>
            <a:endParaRPr kumimoji="0" lang="en-US" sz="1800" b="0" i="0" u="none" strike="noStrike" kern="0" cap="none" spc="0" normalizeH="0" baseline="0" noProof="0" dirty="0" smtClean="0">
              <a:ln>
                <a:noFill/>
              </a:ln>
              <a:solidFill>
                <a:prstClr val="black"/>
              </a:solidFill>
              <a:effectLst/>
              <a:uLnTx/>
              <a:uFillTx/>
            </a:endParaRPr>
          </a:p>
        </p:txBody>
      </p:sp>
      <p:sp>
        <p:nvSpPr>
          <p:cNvPr id="58" name="TextBox 57"/>
          <p:cNvSpPr txBox="1"/>
          <p:nvPr/>
        </p:nvSpPr>
        <p:spPr>
          <a:xfrm>
            <a:off x="9649172" y="6326274"/>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spTree>
    <p:extLst>
      <p:ext uri="{BB962C8B-B14F-4D97-AF65-F5344CB8AC3E}">
        <p14:creationId xmlns:p14="http://schemas.microsoft.com/office/powerpoint/2010/main" val="254680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ircle(in)">
                                      <p:cBhvr>
                                        <p:cTn id="15" dur="20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p:cTn id="44" dur="500" fill="hold"/>
                                        <p:tgtEl>
                                          <p:spTgt spid="40"/>
                                        </p:tgtEl>
                                        <p:attrNameLst>
                                          <p:attrName>ppt_w</p:attrName>
                                        </p:attrNameLst>
                                      </p:cBhvr>
                                      <p:tavLst>
                                        <p:tav tm="0">
                                          <p:val>
                                            <p:fltVal val="0"/>
                                          </p:val>
                                        </p:tav>
                                        <p:tav tm="100000">
                                          <p:val>
                                            <p:strVal val="#ppt_w"/>
                                          </p:val>
                                        </p:tav>
                                      </p:tavLst>
                                    </p:anim>
                                    <p:anim calcmode="lin" valueType="num">
                                      <p:cBhvr>
                                        <p:cTn id="45" dur="500" fill="hold"/>
                                        <p:tgtEl>
                                          <p:spTgt spid="40"/>
                                        </p:tgtEl>
                                        <p:attrNameLst>
                                          <p:attrName>ppt_h</p:attrName>
                                        </p:attrNameLst>
                                      </p:cBhvr>
                                      <p:tavLst>
                                        <p:tav tm="0">
                                          <p:val>
                                            <p:fltVal val="0"/>
                                          </p:val>
                                        </p:tav>
                                        <p:tav tm="100000">
                                          <p:val>
                                            <p:strVal val="#ppt_h"/>
                                          </p:val>
                                        </p:tav>
                                      </p:tavLst>
                                    </p:anim>
                                    <p:animEffect transition="in" filter="fade">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p:cTn id="58" dur="500" fill="hold"/>
                                        <p:tgtEl>
                                          <p:spTgt spid="50"/>
                                        </p:tgtEl>
                                        <p:attrNameLst>
                                          <p:attrName>ppt_w</p:attrName>
                                        </p:attrNameLst>
                                      </p:cBhvr>
                                      <p:tavLst>
                                        <p:tav tm="0">
                                          <p:val>
                                            <p:fltVal val="0"/>
                                          </p:val>
                                        </p:tav>
                                        <p:tav tm="100000">
                                          <p:val>
                                            <p:strVal val="#ppt_w"/>
                                          </p:val>
                                        </p:tav>
                                      </p:tavLst>
                                    </p:anim>
                                    <p:anim calcmode="lin" valueType="num">
                                      <p:cBhvr>
                                        <p:cTn id="59" dur="500" fill="hold"/>
                                        <p:tgtEl>
                                          <p:spTgt spid="50"/>
                                        </p:tgtEl>
                                        <p:attrNameLst>
                                          <p:attrName>ppt_h</p:attrName>
                                        </p:attrNameLst>
                                      </p:cBhvr>
                                      <p:tavLst>
                                        <p:tav tm="0">
                                          <p:val>
                                            <p:fltVal val="0"/>
                                          </p:val>
                                        </p:tav>
                                        <p:tav tm="100000">
                                          <p:val>
                                            <p:strVal val="#ppt_h"/>
                                          </p:val>
                                        </p:tav>
                                      </p:tavLst>
                                    </p:anim>
                                    <p:animEffect transition="in" filter="fade">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p:cTn id="65" dur="500" fill="hold"/>
                                        <p:tgtEl>
                                          <p:spTgt spid="51"/>
                                        </p:tgtEl>
                                        <p:attrNameLst>
                                          <p:attrName>ppt_w</p:attrName>
                                        </p:attrNameLst>
                                      </p:cBhvr>
                                      <p:tavLst>
                                        <p:tav tm="0">
                                          <p:val>
                                            <p:fltVal val="0"/>
                                          </p:val>
                                        </p:tav>
                                        <p:tav tm="100000">
                                          <p:val>
                                            <p:strVal val="#ppt_w"/>
                                          </p:val>
                                        </p:tav>
                                      </p:tavLst>
                                    </p:anim>
                                    <p:anim calcmode="lin" valueType="num">
                                      <p:cBhvr>
                                        <p:cTn id="66" dur="500" fill="hold"/>
                                        <p:tgtEl>
                                          <p:spTgt spid="51"/>
                                        </p:tgtEl>
                                        <p:attrNameLst>
                                          <p:attrName>ppt_h</p:attrName>
                                        </p:attrNameLst>
                                      </p:cBhvr>
                                      <p:tavLst>
                                        <p:tav tm="0">
                                          <p:val>
                                            <p:fltVal val="0"/>
                                          </p:val>
                                        </p:tav>
                                        <p:tav tm="100000">
                                          <p:val>
                                            <p:strVal val="#ppt_h"/>
                                          </p:val>
                                        </p:tav>
                                      </p:tavLst>
                                    </p:anim>
                                    <p:animEffect transition="in" filter="fade">
                                      <p:cBhvr>
                                        <p:cTn id="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743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hlinkClick r:id="" action="ppaction://hlinkshowjump?jump=nextslide"/>
          </p:cNvPr>
          <p:cNvSpPr/>
          <p:nvPr/>
        </p:nvSpPr>
        <p:spPr>
          <a:xfrm rot="5400000">
            <a:off x="11323133" y="5966764"/>
            <a:ext cx="687387" cy="828675"/>
          </a:xfrm>
          <a:prstGeom prst="triangle">
            <a:avLst/>
          </a:prstGeom>
        </p:spPr>
        <p:style>
          <a:lnRef idx="1">
            <a:schemeClr val="accent6"/>
          </a:lnRef>
          <a:fillRef idx="2">
            <a:schemeClr val="accent6"/>
          </a:fillRef>
          <a:effectRef idx="1">
            <a:schemeClr val="accent6"/>
          </a:effectRef>
          <a:fontRef idx="minor">
            <a:schemeClr val="dk1"/>
          </a:fontRef>
        </p:style>
        <p:txBody>
          <a:bodyPr vert="vert" rtlCol="1" anchor="ctr"/>
          <a:lstStyle/>
          <a:p>
            <a:pPr algn="ctr" rtl="1" eaLnBrk="1" fontAlgn="auto" hangingPunct="1">
              <a:spcBef>
                <a:spcPts val="0"/>
              </a:spcBef>
              <a:spcAft>
                <a:spcPts val="0"/>
              </a:spcAft>
              <a:defRPr/>
            </a:pPr>
            <a:r>
              <a:rPr lang="en-US" dirty="0"/>
              <a:t>N  </a:t>
            </a:r>
            <a:endParaRPr lang="fa-IR" dirty="0"/>
          </a:p>
        </p:txBody>
      </p:sp>
      <p:sp>
        <p:nvSpPr>
          <p:cNvPr id="4" name="Isosceles Triangle 3">
            <a:hlinkClick r:id="" action="ppaction://hlinkshowjump?jump=previousslide"/>
          </p:cNvPr>
          <p:cNvSpPr/>
          <p:nvPr/>
        </p:nvSpPr>
        <p:spPr>
          <a:xfrm rot="16200000">
            <a:off x="75478" y="5965970"/>
            <a:ext cx="688975" cy="828675"/>
          </a:xfrm>
          <a:prstGeom prst="triangle">
            <a:avLst/>
          </a:prstGeom>
        </p:spPr>
        <p:style>
          <a:lnRef idx="1">
            <a:schemeClr val="accent6"/>
          </a:lnRef>
          <a:fillRef idx="2">
            <a:schemeClr val="accent6"/>
          </a:fillRef>
          <a:effectRef idx="1">
            <a:schemeClr val="accent6"/>
          </a:effectRef>
          <a:fontRef idx="minor">
            <a:schemeClr val="dk1"/>
          </a:fontRef>
        </p:style>
        <p:txBody>
          <a:bodyPr vert="vert" rtlCol="1" anchor="ctr"/>
          <a:lstStyle/>
          <a:p>
            <a:pPr algn="ctr" rtl="1" eaLnBrk="1" fontAlgn="auto" hangingPunct="1">
              <a:spcBef>
                <a:spcPts val="0"/>
              </a:spcBef>
              <a:spcAft>
                <a:spcPts val="0"/>
              </a:spcAft>
              <a:defRPr/>
            </a:pPr>
            <a:r>
              <a:rPr lang="en-US" dirty="0"/>
              <a:t>B  </a:t>
            </a:r>
            <a:endParaRPr lang="fa-IR" dirty="0"/>
          </a:p>
        </p:txBody>
      </p:sp>
      <p:sp>
        <p:nvSpPr>
          <p:cNvPr id="5" name="Oval 4"/>
          <p:cNvSpPr/>
          <p:nvPr/>
        </p:nvSpPr>
        <p:spPr>
          <a:xfrm>
            <a:off x="2487189" y="96982"/>
            <a:ext cx="6040284" cy="1335087"/>
          </a:xfrm>
          <a:prstGeom prst="ellipse">
            <a:avLst/>
          </a:prstGeom>
          <a:effectLst>
            <a:outerShdw blurRad="50800" dist="38100" dir="16200000" rotWithShape="0">
              <a:prstClr val="black">
                <a:alpha val="40000"/>
              </a:prstClr>
            </a:outerShdw>
          </a:effectLst>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1" anchor="ctr"/>
          <a:lstStyle/>
          <a:p>
            <a:pPr algn="ctr" rtl="1" eaLnBrk="1" fontAlgn="auto" hangingPunct="1">
              <a:spcBef>
                <a:spcPts val="0"/>
              </a:spcBef>
              <a:spcAft>
                <a:spcPts val="0"/>
              </a:spcAft>
              <a:defRPr/>
            </a:pPr>
            <a:r>
              <a:rPr lang="fa-IR" sz="4000" b="1" dirty="0" smtClean="0">
                <a:solidFill>
                  <a:schemeClr val="tx1"/>
                </a:solidFill>
                <a:latin typeface="IranNastaliq" pitchFamily="18" charset="0"/>
                <a:cs typeface="B Nazanin" panose="00000400000000000000" pitchFamily="2" charset="-78"/>
              </a:rPr>
              <a:t>دایره و کره</a:t>
            </a:r>
            <a:endParaRPr lang="fa-IR" sz="4000" b="1" dirty="0">
              <a:solidFill>
                <a:schemeClr val="tx1"/>
              </a:solidFill>
              <a:latin typeface="IranNastaliq" pitchFamily="18" charset="0"/>
              <a:cs typeface="B Nazanin" panose="00000400000000000000" pitchFamily="2" charset="-78"/>
            </a:endParaRPr>
          </a:p>
        </p:txBody>
      </p:sp>
      <p:sp>
        <p:nvSpPr>
          <p:cNvPr id="6" name="Rectangle 5"/>
          <p:cNvSpPr/>
          <p:nvPr/>
        </p:nvSpPr>
        <p:spPr>
          <a:xfrm>
            <a:off x="8804674" y="1207164"/>
            <a:ext cx="1819700" cy="10967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1" eaLnBrk="1" fontAlgn="auto" hangingPunct="1">
              <a:spcBef>
                <a:spcPts val="0"/>
              </a:spcBef>
              <a:spcAft>
                <a:spcPts val="0"/>
              </a:spcAft>
              <a:defRPr/>
            </a:pPr>
            <a:r>
              <a:rPr lang="fa-IR" sz="3200" b="1" dirty="0" smtClean="0">
                <a:solidFill>
                  <a:srgbClr val="0000FF"/>
                </a:solidFill>
              </a:rPr>
              <a:t>دایره : </a:t>
            </a:r>
            <a:endParaRPr lang="fa-IR" sz="3200" b="1" dirty="0">
              <a:solidFill>
                <a:srgbClr val="0000FF"/>
              </a:solidFill>
            </a:endParaRPr>
          </a:p>
        </p:txBody>
      </p:sp>
      <p:sp>
        <p:nvSpPr>
          <p:cNvPr id="7" name="Rectangle 6"/>
          <p:cNvSpPr/>
          <p:nvPr/>
        </p:nvSpPr>
        <p:spPr>
          <a:xfrm>
            <a:off x="1129432" y="1353026"/>
            <a:ext cx="8166684" cy="10967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1" eaLnBrk="1" fontAlgn="auto" hangingPunct="1">
              <a:spcBef>
                <a:spcPts val="0"/>
              </a:spcBef>
              <a:spcAft>
                <a:spcPts val="0"/>
              </a:spcAft>
              <a:defRPr/>
            </a:pPr>
            <a:r>
              <a:rPr lang="fa-IR" sz="2400" b="1" dirty="0" smtClean="0">
                <a:solidFill>
                  <a:srgbClr val="FF0000"/>
                </a:solidFill>
              </a:rPr>
              <a:t>مجموعه نقاطی از </a:t>
            </a:r>
            <a:r>
              <a:rPr lang="fa-IR" sz="2400" b="1" dirty="0" smtClean="0">
                <a:solidFill>
                  <a:srgbClr val="00B050"/>
                </a:solidFill>
              </a:rPr>
              <a:t>صفحه</a:t>
            </a:r>
            <a:r>
              <a:rPr lang="fa-IR" sz="2400" b="1" dirty="0" smtClean="0">
                <a:solidFill>
                  <a:srgbClr val="FF0000"/>
                </a:solidFill>
              </a:rPr>
              <a:t> است که فاصله ی همه آن نقاط تا یک نقطه از صفحه </a:t>
            </a:r>
            <a:r>
              <a:rPr lang="fa-IR" sz="2400" b="1" dirty="0" smtClean="0">
                <a:solidFill>
                  <a:srgbClr val="00B050"/>
                </a:solidFill>
              </a:rPr>
              <a:t>(مرکز دایره) </a:t>
            </a:r>
            <a:r>
              <a:rPr lang="fa-IR" sz="2400" b="1" dirty="0" smtClean="0">
                <a:solidFill>
                  <a:srgbClr val="FF0000"/>
                </a:solidFill>
              </a:rPr>
              <a:t>به یک اندازه باشد. به این اندازه ثابت </a:t>
            </a:r>
            <a:r>
              <a:rPr lang="fa-IR" sz="2400" b="1" dirty="0" smtClean="0">
                <a:solidFill>
                  <a:srgbClr val="00B050"/>
                </a:solidFill>
              </a:rPr>
              <a:t>شعاع دایره </a:t>
            </a:r>
            <a:r>
              <a:rPr lang="fa-IR" sz="2400" b="1" dirty="0" smtClean="0">
                <a:solidFill>
                  <a:srgbClr val="FF0000"/>
                </a:solidFill>
              </a:rPr>
              <a:t>می گویند. </a:t>
            </a:r>
            <a:r>
              <a:rPr lang="fa-IR" sz="2400" b="1" dirty="0" smtClean="0">
                <a:solidFill>
                  <a:schemeClr val="tx1"/>
                </a:solidFill>
              </a:rPr>
              <a:t> </a:t>
            </a:r>
            <a:endParaRPr lang="fa-IR" sz="2400" b="1" dirty="0">
              <a:solidFill>
                <a:schemeClr val="tx1"/>
              </a:solidFill>
            </a:endParaRPr>
          </a:p>
        </p:txBody>
      </p:sp>
      <p:sp>
        <p:nvSpPr>
          <p:cNvPr id="8" name="Oval 7"/>
          <p:cNvSpPr/>
          <p:nvPr/>
        </p:nvSpPr>
        <p:spPr>
          <a:xfrm>
            <a:off x="2583873" y="2498868"/>
            <a:ext cx="1143000" cy="1103313"/>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flipH="1">
            <a:off x="3086600" y="2974214"/>
            <a:ext cx="137545" cy="1526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p:cNvSpPr/>
              <p:nvPr/>
            </p:nvSpPr>
            <p:spPr>
              <a:xfrm>
                <a:off x="2766945" y="2593433"/>
                <a:ext cx="457200" cy="53340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𝑂</m:t>
                      </m:r>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2766945" y="2593433"/>
                <a:ext cx="457200" cy="533401"/>
              </a:xfrm>
              <a:prstGeom prst="rect">
                <a:avLst/>
              </a:prstGeom>
              <a:blipFill>
                <a:blip r:embed="rId2"/>
                <a:stretch>
                  <a:fillRect l="-4000"/>
                </a:stretch>
              </a:blipFill>
              <a:ln>
                <a:noFill/>
              </a:ln>
            </p:spPr>
            <p:txBody>
              <a:bodyPr/>
              <a:lstStyle/>
              <a:p>
                <a:r>
                  <a:rPr lang="fa-IR">
                    <a:noFill/>
                  </a:rPr>
                  <a:t> </a:t>
                </a:r>
              </a:p>
            </p:txBody>
          </p:sp>
        </mc:Fallback>
      </mc:AlternateContent>
      <p:cxnSp>
        <p:nvCxnSpPr>
          <p:cNvPr id="11" name="Straight Arrow Connector 10"/>
          <p:cNvCxnSpPr/>
          <p:nvPr/>
        </p:nvCxnSpPr>
        <p:spPr>
          <a:xfrm flipH="1" flipV="1">
            <a:off x="2264217" y="2631423"/>
            <a:ext cx="792672" cy="439052"/>
          </a:xfrm>
          <a:prstGeom prst="straightConnector1">
            <a:avLst/>
          </a:prstGeom>
          <a:ln w="38100">
            <a:solidFill>
              <a:srgbClr val="DA1ACC"/>
            </a:solidFill>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1386007" y="2260565"/>
            <a:ext cx="1388366" cy="37387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b="1" dirty="0" smtClean="0">
                <a:solidFill>
                  <a:srgbClr val="DA1ACC"/>
                </a:solidFill>
              </a:rPr>
              <a:t>مرکز دایره</a:t>
            </a:r>
            <a:endParaRPr lang="en-US" sz="2400" b="1" dirty="0">
              <a:solidFill>
                <a:srgbClr val="DA1ACC"/>
              </a:solidFill>
            </a:endParaRPr>
          </a:p>
        </p:txBody>
      </p:sp>
      <p:cxnSp>
        <p:nvCxnSpPr>
          <p:cNvPr id="13" name="Straight Connector 12"/>
          <p:cNvCxnSpPr>
            <a:endCxn id="8" idx="6"/>
          </p:cNvCxnSpPr>
          <p:nvPr/>
        </p:nvCxnSpPr>
        <p:spPr>
          <a:xfrm flipV="1">
            <a:off x="3197666" y="3050525"/>
            <a:ext cx="529207" cy="20852"/>
          </a:xfrm>
          <a:prstGeom prst="line">
            <a:avLst/>
          </a:prstGeom>
          <a:ln w="38100">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3609339" y="2718772"/>
                <a:ext cx="457200" cy="53340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3609339" y="2718772"/>
                <a:ext cx="457200" cy="533401"/>
              </a:xfrm>
              <a:prstGeom prst="rect">
                <a:avLst/>
              </a:prstGeom>
              <a:blipFill>
                <a:blip r:embed="rId3"/>
                <a:stretch>
                  <a:fillRect l="-2667"/>
                </a:stretch>
              </a:blipFill>
              <a:ln>
                <a:noFill/>
              </a:ln>
            </p:spPr>
            <p:txBody>
              <a:bodyPr/>
              <a:lstStyle/>
              <a:p>
                <a:r>
                  <a:rPr lang="fa-IR">
                    <a:noFill/>
                  </a:rPr>
                  <a:t> </a:t>
                </a:r>
              </a:p>
            </p:txBody>
          </p:sp>
        </mc:Fallback>
      </mc:AlternateContent>
      <p:cxnSp>
        <p:nvCxnSpPr>
          <p:cNvPr id="15" name="Straight Arrow Connector 14"/>
          <p:cNvCxnSpPr/>
          <p:nvPr/>
        </p:nvCxnSpPr>
        <p:spPr>
          <a:xfrm flipV="1">
            <a:off x="3462269" y="2573589"/>
            <a:ext cx="439286" cy="453049"/>
          </a:xfrm>
          <a:prstGeom prst="straightConnector1">
            <a:avLst/>
          </a:prstGeom>
          <a:ln w="38100">
            <a:solidFill>
              <a:srgbClr val="00B0F0"/>
            </a:solidFill>
            <a:tailEnd type="triangle"/>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3741211" y="2215845"/>
            <a:ext cx="1299582" cy="37387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b="1" dirty="0" smtClean="0">
                <a:solidFill>
                  <a:srgbClr val="00B0F0"/>
                </a:solidFill>
              </a:rPr>
              <a:t>شعاع دایره</a:t>
            </a:r>
            <a:endParaRPr lang="en-US" sz="2400" b="1" dirty="0">
              <a:solidFill>
                <a:srgbClr val="00B0F0"/>
              </a:solidFill>
            </a:endParaRPr>
          </a:p>
        </p:txBody>
      </p:sp>
      <p:sp>
        <p:nvSpPr>
          <p:cNvPr id="19" name="Rectangle 18"/>
          <p:cNvSpPr/>
          <p:nvPr/>
        </p:nvSpPr>
        <p:spPr>
          <a:xfrm>
            <a:off x="8724530" y="3492590"/>
            <a:ext cx="1819700" cy="10967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1" eaLnBrk="1" fontAlgn="auto" hangingPunct="1">
              <a:spcBef>
                <a:spcPts val="0"/>
              </a:spcBef>
              <a:spcAft>
                <a:spcPts val="0"/>
              </a:spcAft>
              <a:defRPr/>
            </a:pPr>
            <a:r>
              <a:rPr lang="fa-IR" sz="3200" b="1" dirty="0" smtClean="0">
                <a:solidFill>
                  <a:srgbClr val="0000FF"/>
                </a:solidFill>
              </a:rPr>
              <a:t>کره : </a:t>
            </a:r>
            <a:endParaRPr lang="fa-IR" sz="3200" b="1" dirty="0">
              <a:solidFill>
                <a:srgbClr val="0000FF"/>
              </a:solidFill>
            </a:endParaRPr>
          </a:p>
        </p:txBody>
      </p:sp>
      <p:sp>
        <p:nvSpPr>
          <p:cNvPr id="20" name="Rectangle 19"/>
          <p:cNvSpPr/>
          <p:nvPr/>
        </p:nvSpPr>
        <p:spPr>
          <a:xfrm>
            <a:off x="1511963" y="3657390"/>
            <a:ext cx="7939435" cy="10967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1" eaLnBrk="1" fontAlgn="auto" hangingPunct="1">
              <a:spcBef>
                <a:spcPts val="0"/>
              </a:spcBef>
              <a:spcAft>
                <a:spcPts val="0"/>
              </a:spcAft>
              <a:defRPr/>
            </a:pPr>
            <a:r>
              <a:rPr lang="fa-IR" sz="2400" b="1" dirty="0" smtClean="0">
                <a:solidFill>
                  <a:srgbClr val="FF0000"/>
                </a:solidFill>
              </a:rPr>
              <a:t>مجموعه نقاطی از </a:t>
            </a:r>
            <a:r>
              <a:rPr lang="fa-IR" sz="2400" b="1" dirty="0" smtClean="0">
                <a:solidFill>
                  <a:srgbClr val="00B050"/>
                </a:solidFill>
              </a:rPr>
              <a:t>فضا</a:t>
            </a:r>
            <a:r>
              <a:rPr lang="fa-IR" sz="2400" b="1" dirty="0" smtClean="0">
                <a:solidFill>
                  <a:srgbClr val="FF0000"/>
                </a:solidFill>
              </a:rPr>
              <a:t> است که فاصله ی همه آن نقاط تا یک نقطه ازفضا </a:t>
            </a:r>
            <a:r>
              <a:rPr lang="fa-IR" sz="2400" b="1" dirty="0" smtClean="0">
                <a:solidFill>
                  <a:srgbClr val="00B050"/>
                </a:solidFill>
              </a:rPr>
              <a:t>(مرکز دایره) </a:t>
            </a:r>
            <a:r>
              <a:rPr lang="fa-IR" sz="2400" b="1" dirty="0" smtClean="0">
                <a:solidFill>
                  <a:srgbClr val="FF0000"/>
                </a:solidFill>
              </a:rPr>
              <a:t>به یک اندازه باشد. به این اندازه ثابت </a:t>
            </a:r>
            <a:r>
              <a:rPr lang="fa-IR" sz="2400" b="1" dirty="0" smtClean="0">
                <a:solidFill>
                  <a:srgbClr val="00B050"/>
                </a:solidFill>
              </a:rPr>
              <a:t>شعاع دایره </a:t>
            </a:r>
            <a:r>
              <a:rPr lang="fa-IR" sz="2400" b="1" dirty="0" smtClean="0">
                <a:solidFill>
                  <a:srgbClr val="FF0000"/>
                </a:solidFill>
              </a:rPr>
              <a:t>می گویند. </a:t>
            </a:r>
            <a:r>
              <a:rPr lang="fa-IR" sz="2400" b="1" dirty="0" smtClean="0">
                <a:solidFill>
                  <a:schemeClr val="tx1"/>
                </a:solidFill>
              </a:rPr>
              <a:t> </a:t>
            </a:r>
            <a:endParaRPr lang="fa-IR" sz="2400" b="1" dirty="0">
              <a:solidFill>
                <a:schemeClr val="tx1"/>
              </a:solidFill>
            </a:endParaRPr>
          </a:p>
        </p:txBody>
      </p:sp>
      <p:grpSp>
        <p:nvGrpSpPr>
          <p:cNvPr id="21" name="Group 20"/>
          <p:cNvGrpSpPr/>
          <p:nvPr/>
        </p:nvGrpSpPr>
        <p:grpSpPr>
          <a:xfrm>
            <a:off x="2228481" y="4597810"/>
            <a:ext cx="1762125" cy="1676400"/>
            <a:chOff x="1092408" y="4653228"/>
            <a:chExt cx="1762125" cy="1676400"/>
          </a:xfrm>
        </p:grpSpPr>
        <p:pic>
          <p:nvPicPr>
            <p:cNvPr id="22" name="Picture 21"/>
            <p:cNvPicPr>
              <a:picLocks noChangeAspect="1"/>
            </p:cNvPicPr>
            <p:nvPr/>
          </p:nvPicPr>
          <p:blipFill>
            <a:blip r:embed="rId4"/>
            <a:stretch>
              <a:fillRect/>
            </a:stretch>
          </p:blipFill>
          <p:spPr>
            <a:xfrm>
              <a:off x="1092408" y="4653228"/>
              <a:ext cx="1762125" cy="1676400"/>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541272" y="5154563"/>
                  <a:ext cx="457200" cy="53340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1541272" y="5154563"/>
                  <a:ext cx="457200" cy="533401"/>
                </a:xfrm>
                <a:prstGeom prst="rect">
                  <a:avLst/>
                </a:prstGeom>
                <a:blipFill rotWithShape="0">
                  <a:blip r:embed="rId7"/>
                  <a:stretch>
                    <a:fillRect/>
                  </a:stretch>
                </a:blipFill>
                <a:ln>
                  <a:noFill/>
                </a:ln>
              </p:spPr>
              <p:txBody>
                <a:bodyPr/>
                <a:lstStyle/>
                <a:p>
                  <a:r>
                    <a:rPr lang="en-US">
                      <a:noFill/>
                    </a:rPr>
                    <a:t> </a:t>
                  </a:r>
                </a:p>
              </p:txBody>
            </p:sp>
          </mc:Fallback>
        </mc:AlternateContent>
      </p:grpSp>
      <p:sp>
        <p:nvSpPr>
          <p:cNvPr id="24" name="Rectangle 23"/>
          <p:cNvSpPr/>
          <p:nvPr/>
        </p:nvSpPr>
        <p:spPr>
          <a:xfrm>
            <a:off x="8541548" y="4798672"/>
            <a:ext cx="1819700" cy="10967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1" eaLnBrk="1" fontAlgn="auto" hangingPunct="1">
              <a:spcBef>
                <a:spcPts val="0"/>
              </a:spcBef>
              <a:spcAft>
                <a:spcPts val="0"/>
              </a:spcAft>
              <a:defRPr/>
            </a:pPr>
            <a:r>
              <a:rPr lang="fa-IR" sz="3200" b="1" dirty="0" smtClean="0">
                <a:solidFill>
                  <a:srgbClr val="0000FF"/>
                </a:solidFill>
              </a:rPr>
              <a:t>مانند :</a:t>
            </a:r>
            <a:endParaRPr lang="fa-IR" sz="3200" b="1" dirty="0">
              <a:solidFill>
                <a:srgbClr val="0000FF"/>
              </a:solidFill>
            </a:endParaRPr>
          </a:p>
        </p:txBody>
      </p:sp>
      <p:pic>
        <p:nvPicPr>
          <p:cNvPr id="25" name="Picture 24"/>
          <p:cNvPicPr>
            <a:picLocks noChangeAspect="1"/>
          </p:cNvPicPr>
          <p:nvPr/>
        </p:nvPicPr>
        <p:blipFill>
          <a:blip r:embed="rId8"/>
          <a:stretch>
            <a:fillRect/>
          </a:stretch>
        </p:blipFill>
        <p:spPr>
          <a:xfrm>
            <a:off x="5212774" y="4829952"/>
            <a:ext cx="3219450" cy="1257300"/>
          </a:xfrm>
          <a:prstGeom prst="rect">
            <a:avLst/>
          </a:prstGeom>
        </p:spPr>
      </p:pic>
    </p:spTree>
    <p:extLst>
      <p:ext uri="{BB962C8B-B14F-4D97-AF65-F5344CB8AC3E}">
        <p14:creationId xmlns:p14="http://schemas.microsoft.com/office/powerpoint/2010/main" val="30240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1000"/>
                                        <p:tgtEl>
                                          <p:spTgt spid="25"/>
                                        </p:tgtEl>
                                      </p:cBhvr>
                                    </p:animEffect>
                                    <p:anim calcmode="lin" valueType="num">
                                      <p:cBhvr>
                                        <p:cTn id="99" dur="1000" fill="hold"/>
                                        <p:tgtEl>
                                          <p:spTgt spid="25"/>
                                        </p:tgtEl>
                                        <p:attrNameLst>
                                          <p:attrName>ppt_x</p:attrName>
                                        </p:attrNameLst>
                                      </p:cBhvr>
                                      <p:tavLst>
                                        <p:tav tm="0">
                                          <p:val>
                                            <p:strVal val="#ppt_x"/>
                                          </p:val>
                                        </p:tav>
                                        <p:tav tm="100000">
                                          <p:val>
                                            <p:strVal val="#ppt_x"/>
                                          </p:val>
                                        </p:tav>
                                      </p:tavLst>
                                    </p:anim>
                                    <p:anim calcmode="lin" valueType="num">
                                      <p:cBhvr>
                                        <p:cTn id="10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2" grpId="0"/>
      <p:bldP spid="14" grpId="0"/>
      <p:bldP spid="16" grpId="0"/>
      <p:bldP spid="19" grpId="0"/>
      <p:bldP spid="20"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954107"/>
          </a:xfrm>
          <a:prstGeom prst="rect">
            <a:avLst/>
          </a:prstGeom>
          <a:noFill/>
        </p:spPr>
        <p:txBody>
          <a:bodyPr wrap="square" rtlCol="1">
            <a:spAutoFit/>
          </a:bodyPr>
          <a:lstStyle/>
          <a:p>
            <a:pPr algn="r"/>
            <a:r>
              <a:rPr lang="fa-IR" sz="2800" dirty="0" smtClean="0">
                <a:solidFill>
                  <a:srgbClr val="FF0000"/>
                </a:solidFill>
              </a:rPr>
              <a:t>اندازه گیری قطر کره:</a:t>
            </a:r>
            <a:r>
              <a:rPr lang="fa-IR" sz="2800" dirty="0" smtClean="0"/>
              <a:t>اگر یک کره را بین دو صفحه موازی قراربدهیم فاصله دو صفحه موازی،همان قطرکره است</a:t>
            </a:r>
            <a:r>
              <a:rPr lang="fa-IR" sz="2800" dirty="0" smtClean="0">
                <a:solidFill>
                  <a:srgbClr val="FF0000"/>
                </a:solidFill>
              </a:rPr>
              <a:t>.</a:t>
            </a:r>
            <a:endParaRPr lang="fa-IR" sz="2800" dirty="0">
              <a:solidFill>
                <a:srgbClr val="FF0000"/>
              </a:solidFill>
            </a:endParaRPr>
          </a:p>
        </p:txBody>
      </p:sp>
      <p:sp>
        <p:nvSpPr>
          <p:cNvPr id="4" name="TextBox 3"/>
          <p:cNvSpPr txBox="1"/>
          <p:nvPr/>
        </p:nvSpPr>
        <p:spPr>
          <a:xfrm>
            <a:off x="0" y="1343891"/>
            <a:ext cx="12192000" cy="954107"/>
          </a:xfrm>
          <a:prstGeom prst="rect">
            <a:avLst/>
          </a:prstGeom>
          <a:noFill/>
        </p:spPr>
        <p:txBody>
          <a:bodyPr wrap="square" rtlCol="1">
            <a:spAutoFit/>
          </a:bodyPr>
          <a:lstStyle/>
          <a:p>
            <a:pPr algn="r"/>
            <a:r>
              <a:rPr lang="fa-IR" sz="2800" dirty="0" smtClean="0">
                <a:solidFill>
                  <a:srgbClr val="FF0000"/>
                </a:solidFill>
              </a:rPr>
              <a:t>نکته:</a:t>
            </a:r>
            <a:r>
              <a:rPr lang="fa-IR" sz="2800" dirty="0" smtClean="0"/>
              <a:t>یک کره به شعاع    را داخل یک استوانه قرارمی دهیم که ازهرطرف براستوانه مماس باشددراین حالت  می گوییم دایره در استوانه محاط است واستوانه بردایره محیط است</a:t>
            </a:r>
            <a:r>
              <a:rPr lang="fa-IR" sz="2800" dirty="0" smtClean="0">
                <a:solidFill>
                  <a:srgbClr val="FF0000"/>
                </a:solidFill>
              </a:rPr>
              <a:t>.</a:t>
            </a:r>
            <a:endParaRPr lang="fa-IR" sz="2800" dirty="0">
              <a:solidFill>
                <a:srgbClr val="FF0000"/>
              </a:solidFill>
            </a:endParaRPr>
          </a:p>
        </p:txBody>
      </p:sp>
      <p:sp>
        <p:nvSpPr>
          <p:cNvPr id="5" name="TextBox 4"/>
          <p:cNvSpPr txBox="1"/>
          <p:nvPr/>
        </p:nvSpPr>
        <p:spPr>
          <a:xfrm>
            <a:off x="9144000" y="1343891"/>
            <a:ext cx="332509" cy="553998"/>
          </a:xfrm>
          <a:prstGeom prst="rect">
            <a:avLst/>
          </a:prstGeom>
          <a:noFill/>
        </p:spPr>
        <p:txBody>
          <a:bodyPr wrap="square" rtlCol="1">
            <a:spAutoFit/>
          </a:bodyPr>
          <a:lstStyle/>
          <a:p>
            <a:r>
              <a:rPr lang="en-NZ" sz="3000" dirty="0">
                <a:solidFill>
                  <a:srgbClr val="FF0000"/>
                </a:solidFill>
              </a:rPr>
              <a:t>R</a:t>
            </a:r>
            <a:endParaRPr lang="fa-IR" sz="3000" dirty="0">
              <a:solidFill>
                <a:srgbClr val="FF0000"/>
              </a:solidFill>
            </a:endParaRPr>
          </a:p>
        </p:txBody>
      </p:sp>
      <p:pic>
        <p:nvPicPr>
          <p:cNvPr id="6" name="Picture 5"/>
          <p:cNvPicPr>
            <a:picLocks noChangeAspect="1"/>
          </p:cNvPicPr>
          <p:nvPr/>
        </p:nvPicPr>
        <p:blipFill>
          <a:blip r:embed="rId2"/>
          <a:stretch>
            <a:fillRect/>
          </a:stretch>
        </p:blipFill>
        <p:spPr>
          <a:xfrm>
            <a:off x="1926181" y="2297998"/>
            <a:ext cx="2171700" cy="2314575"/>
          </a:xfrm>
          <a:prstGeom prst="rect">
            <a:avLst/>
          </a:prstGeom>
        </p:spPr>
      </p:pic>
      <p:sp>
        <p:nvSpPr>
          <p:cNvPr id="7" name="Rectangle 6"/>
          <p:cNvSpPr/>
          <p:nvPr/>
        </p:nvSpPr>
        <p:spPr>
          <a:xfrm>
            <a:off x="0" y="3252105"/>
            <a:ext cx="2286000" cy="37387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Z" sz="2400" b="1" dirty="0" smtClean="0">
                <a:solidFill>
                  <a:srgbClr val="00B0F0"/>
                </a:solidFill>
              </a:rPr>
              <a:t>(R</a:t>
            </a:r>
            <a:r>
              <a:rPr lang="fa-IR" sz="2400" b="1" dirty="0" smtClean="0">
                <a:solidFill>
                  <a:srgbClr val="00B0F0"/>
                </a:solidFill>
              </a:rPr>
              <a:t>شعاع کره (</a:t>
            </a:r>
            <a:endParaRPr lang="en-US" sz="2400" b="1" dirty="0">
              <a:solidFill>
                <a:srgbClr val="00B0F0"/>
              </a:solidFill>
            </a:endParaRPr>
          </a:p>
        </p:txBody>
      </p:sp>
      <mc:AlternateContent xmlns:mc="http://schemas.openxmlformats.org/markup-compatibility/2006" xmlns:a14="http://schemas.microsoft.com/office/drawing/2010/main">
        <mc:Choice Requires="a14">
          <p:sp>
            <p:nvSpPr>
              <p:cNvPr id="12" name="Rectangle 11"/>
              <p:cNvSpPr/>
              <p:nvPr/>
            </p:nvSpPr>
            <p:spPr>
              <a:xfrm>
                <a:off x="1926181" y="4739354"/>
                <a:ext cx="2781595" cy="5757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2800" b="0" i="1" smtClean="0">
                          <a:solidFill>
                            <a:srgbClr val="FF0000"/>
                          </a:solidFill>
                          <a:latin typeface="Cambria Math" panose="02040503050406030204" pitchFamily="18" charset="0"/>
                        </a:rPr>
                        <m:t>ا</m:t>
                      </m:r>
                      <m:r>
                        <a:rPr lang="fa-IR" sz="2800" b="0" i="0" smtClean="0">
                          <a:solidFill>
                            <a:srgbClr val="FF0000"/>
                          </a:solidFill>
                          <a:latin typeface="Cambria Math" panose="02040503050406030204" pitchFamily="18" charset="0"/>
                        </a:rPr>
                        <m:t>ستوانه</m:t>
                      </m:r>
                      <m:r>
                        <a:rPr lang="fa-IR" sz="2800" b="0" i="0" smtClean="0">
                          <a:solidFill>
                            <a:srgbClr val="FF0000"/>
                          </a:solidFill>
                          <a:latin typeface="Cambria Math" panose="02040503050406030204" pitchFamily="18" charset="0"/>
                        </a:rPr>
                        <m:t> </m:t>
                      </m:r>
                      <m:r>
                        <a:rPr lang="fa-IR" sz="2800" b="0" i="0" smtClean="0">
                          <a:solidFill>
                            <a:srgbClr val="FF0000"/>
                          </a:solidFill>
                          <a:latin typeface="Cambria Math" panose="02040503050406030204" pitchFamily="18" charset="0"/>
                        </a:rPr>
                        <m:t>ارتفاع</m:t>
                      </m:r>
                      <m:r>
                        <a:rPr lang="fa-IR" sz="2800" i="0">
                          <a:solidFill>
                            <a:srgbClr val="FF0000"/>
                          </a:solidFill>
                          <a:latin typeface="Cambria Math" panose="02040503050406030204" pitchFamily="18" charset="0"/>
                        </a:rPr>
                        <m:t>=</m:t>
                      </m:r>
                      <m:r>
                        <a:rPr lang="fa-IR" sz="2800" i="0">
                          <a:latin typeface="Cambria Math" panose="02040503050406030204" pitchFamily="18" charset="0"/>
                        </a:rPr>
                        <m:t>2</m:t>
                      </m:r>
                      <m:r>
                        <a:rPr lang="fa-IR" sz="2800" i="1">
                          <a:latin typeface="Cambria Math" panose="02040503050406030204" pitchFamily="18" charset="0"/>
                        </a:rPr>
                        <m:t>𝑅</m:t>
                      </m:r>
                    </m:oMath>
                  </m:oMathPara>
                </a14:m>
                <a:endParaRPr lang="fa-IR" sz="2800" dirty="0"/>
              </a:p>
            </p:txBody>
          </p:sp>
        </mc:Choice>
        <mc:Fallback xmlns="">
          <p:sp>
            <p:nvSpPr>
              <p:cNvPr id="12" name="Rectangle 11"/>
              <p:cNvSpPr>
                <a:spLocks noRot="1" noChangeAspect="1" noMove="1" noResize="1" noEditPoints="1" noAdjustHandles="1" noChangeArrowheads="1" noChangeShapeType="1" noTextEdit="1"/>
              </p:cNvSpPr>
              <p:nvPr/>
            </p:nvSpPr>
            <p:spPr>
              <a:xfrm>
                <a:off x="1926181" y="4739354"/>
                <a:ext cx="2781595" cy="575799"/>
              </a:xfrm>
              <a:prstGeom prst="rect">
                <a:avLst/>
              </a:prstGeom>
              <a:blipFill>
                <a:blip r:embed="rId4"/>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468189" y="4739354"/>
                <a:ext cx="3151888" cy="5757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2800" b="0" i="1" smtClean="0">
                          <a:solidFill>
                            <a:srgbClr val="FF0000"/>
                          </a:solidFill>
                          <a:latin typeface="Cambria Math" panose="02040503050406030204" pitchFamily="18" charset="0"/>
                        </a:rPr>
                        <m:t>ا</m:t>
                      </m:r>
                      <m:r>
                        <a:rPr lang="fa-IR" sz="2800" b="0" i="0" smtClean="0">
                          <a:solidFill>
                            <a:srgbClr val="FF0000"/>
                          </a:solidFill>
                          <a:latin typeface="Cambria Math" panose="02040503050406030204" pitchFamily="18" charset="0"/>
                        </a:rPr>
                        <m:t>ستوانه</m:t>
                      </m:r>
                      <m:r>
                        <a:rPr lang="fa-IR" sz="2800" b="0" i="0" smtClean="0">
                          <a:solidFill>
                            <a:srgbClr val="FF0000"/>
                          </a:solidFill>
                          <a:latin typeface="Cambria Math" panose="02040503050406030204" pitchFamily="18" charset="0"/>
                        </a:rPr>
                        <m:t> </m:t>
                      </m:r>
                      <m:r>
                        <a:rPr lang="fa-IR" sz="2800" b="0" i="0" smtClean="0">
                          <a:solidFill>
                            <a:srgbClr val="FF0000"/>
                          </a:solidFill>
                          <a:latin typeface="Cambria Math" panose="02040503050406030204" pitchFamily="18" charset="0"/>
                        </a:rPr>
                        <m:t>قاعده</m:t>
                      </m:r>
                      <m:r>
                        <a:rPr lang="fa-IR" sz="2800" b="0" i="0" smtClean="0">
                          <a:solidFill>
                            <a:srgbClr val="FF0000"/>
                          </a:solidFill>
                          <a:latin typeface="Cambria Math" panose="02040503050406030204" pitchFamily="18" charset="0"/>
                        </a:rPr>
                        <m:t> </m:t>
                      </m:r>
                      <m:r>
                        <a:rPr lang="fa-IR" sz="2800" b="0" i="0" smtClean="0">
                          <a:solidFill>
                            <a:srgbClr val="FF0000"/>
                          </a:solidFill>
                          <a:latin typeface="Cambria Math" panose="02040503050406030204" pitchFamily="18" charset="0"/>
                        </a:rPr>
                        <m:t>شعاع</m:t>
                      </m:r>
                      <m:r>
                        <a:rPr lang="fa-IR" sz="2800" i="0">
                          <a:solidFill>
                            <a:srgbClr val="FF0000"/>
                          </a:solidFill>
                          <a:latin typeface="Cambria Math" panose="02040503050406030204" pitchFamily="18" charset="0"/>
                        </a:rPr>
                        <m:t>=</m:t>
                      </m:r>
                      <m:r>
                        <a:rPr lang="fa-IR" sz="2800" i="1">
                          <a:latin typeface="Cambria Math" panose="02040503050406030204" pitchFamily="18" charset="0"/>
                        </a:rPr>
                        <m:t>𝑅</m:t>
                      </m:r>
                    </m:oMath>
                  </m:oMathPara>
                </a14:m>
                <a:endParaRPr lang="fa-IR" sz="2800" dirty="0"/>
              </a:p>
            </p:txBody>
          </p:sp>
        </mc:Choice>
        <mc:Fallback xmlns="">
          <p:sp>
            <p:nvSpPr>
              <p:cNvPr id="13" name="Rectangle 12"/>
              <p:cNvSpPr>
                <a:spLocks noRot="1" noChangeAspect="1" noMove="1" noResize="1" noEditPoints="1" noAdjustHandles="1" noChangeArrowheads="1" noChangeShapeType="1" noTextEdit="1"/>
              </p:cNvSpPr>
              <p:nvPr/>
            </p:nvSpPr>
            <p:spPr>
              <a:xfrm>
                <a:off x="6468189" y="4739354"/>
                <a:ext cx="3151888" cy="575799"/>
              </a:xfrm>
              <a:prstGeom prst="rect">
                <a:avLst/>
              </a:prstGeom>
              <a:blipFill>
                <a:blip r:embed="rId5"/>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926181" y="5441934"/>
                <a:ext cx="8124467" cy="5757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2800" b="0" i="1" smtClean="0">
                          <a:solidFill>
                            <a:srgbClr val="FF0000"/>
                          </a:solidFill>
                          <a:latin typeface="Cambria Math" panose="02040503050406030204" pitchFamily="18" charset="0"/>
                        </a:rPr>
                        <m:t>استوانه</m:t>
                      </m:r>
                      <m:r>
                        <a:rPr lang="fa-IR" sz="2800" b="0" i="1" smtClean="0">
                          <a:solidFill>
                            <a:srgbClr val="FF0000"/>
                          </a:solidFill>
                          <a:latin typeface="Cambria Math" panose="02040503050406030204" pitchFamily="18" charset="0"/>
                        </a:rPr>
                        <m:t> </m:t>
                      </m:r>
                      <m:r>
                        <a:rPr lang="fa-IR" sz="2800" b="0" i="1" smtClean="0">
                          <a:solidFill>
                            <a:srgbClr val="FF0000"/>
                          </a:solidFill>
                          <a:latin typeface="Cambria Math" panose="02040503050406030204" pitchFamily="18" charset="0"/>
                        </a:rPr>
                        <m:t>حجم</m:t>
                      </m:r>
                      <m:r>
                        <a:rPr lang="fa-IR" sz="2800" i="0" smtClean="0">
                          <a:solidFill>
                            <a:srgbClr val="FF0000"/>
                          </a:solidFill>
                          <a:latin typeface="Cambria Math" panose="02040503050406030204" pitchFamily="18" charset="0"/>
                        </a:rPr>
                        <m:t>=</m:t>
                      </m:r>
                      <m:r>
                        <a:rPr lang="fa-IR" sz="2800" b="0" i="1" smtClean="0">
                          <a:latin typeface="Cambria Math" panose="02040503050406030204" pitchFamily="18" charset="0"/>
                        </a:rPr>
                        <m:t>قاعده</m:t>
                      </m:r>
                      <m:r>
                        <a:rPr lang="fa-IR" sz="2800" b="0" i="1" smtClean="0">
                          <a:latin typeface="Cambria Math" panose="02040503050406030204" pitchFamily="18" charset="0"/>
                        </a:rPr>
                        <m:t> </m:t>
                      </m:r>
                      <m:r>
                        <a:rPr lang="fa-IR" sz="2800" b="0" i="1" smtClean="0">
                          <a:latin typeface="Cambria Math" panose="02040503050406030204" pitchFamily="18" charset="0"/>
                        </a:rPr>
                        <m:t>مساحت</m:t>
                      </m:r>
                      <m:r>
                        <a:rPr lang="fa-IR" sz="2800" i="0">
                          <a:latin typeface="Cambria Math" panose="02040503050406030204" pitchFamily="18" charset="0"/>
                        </a:rPr>
                        <m:t>×</m:t>
                      </m:r>
                      <m:r>
                        <a:rPr lang="fa-IR" sz="2800" b="0" i="1" smtClean="0">
                          <a:latin typeface="Cambria Math" panose="02040503050406030204" pitchFamily="18" charset="0"/>
                        </a:rPr>
                        <m:t>ارتفا</m:t>
                      </m:r>
                      <m:r>
                        <a:rPr lang="fa-IR" sz="2800" b="0" i="0" smtClean="0">
                          <a:latin typeface="Cambria Math" panose="02040503050406030204" pitchFamily="18" charset="0"/>
                        </a:rPr>
                        <m:t>ع</m:t>
                      </m:r>
                      <m:r>
                        <a:rPr lang="fa-IR" sz="2800" i="0">
                          <a:latin typeface="Cambria Math" panose="02040503050406030204" pitchFamily="18" charset="0"/>
                        </a:rPr>
                        <m:t>=</m:t>
                      </m:r>
                      <m:r>
                        <a:rPr lang="el-GR" sz="2800" i="1">
                          <a:latin typeface="Cambria Math" panose="02040503050406030204" pitchFamily="18" charset="0"/>
                        </a:rPr>
                        <m:t>𝜋</m:t>
                      </m:r>
                      <m:sSup>
                        <m:sSupPr>
                          <m:ctrlPr>
                            <a:rPr lang="fa-IR" sz="2800" i="1">
                              <a:latin typeface="Cambria Math" panose="02040503050406030204" pitchFamily="18" charset="0"/>
                            </a:rPr>
                          </m:ctrlPr>
                        </m:sSupPr>
                        <m:e>
                          <m:r>
                            <a:rPr lang="fa-IR" sz="2800" i="1">
                              <a:latin typeface="Cambria Math" panose="02040503050406030204" pitchFamily="18" charset="0"/>
                            </a:rPr>
                            <m:t>𝑅</m:t>
                          </m:r>
                        </m:e>
                        <m:sup>
                          <m:r>
                            <a:rPr lang="fa-IR" sz="2800" i="0">
                              <a:latin typeface="Cambria Math" panose="02040503050406030204" pitchFamily="18" charset="0"/>
                            </a:rPr>
                            <m:t>2</m:t>
                          </m:r>
                        </m:sup>
                      </m:sSup>
                      <m:r>
                        <a:rPr lang="fa-IR" sz="2800" i="0">
                          <a:latin typeface="Cambria Math" panose="02040503050406030204" pitchFamily="18" charset="0"/>
                        </a:rPr>
                        <m:t>×</m:t>
                      </m:r>
                      <m:r>
                        <a:rPr lang="fa-IR" sz="2800" i="0">
                          <a:latin typeface="Cambria Math" panose="02040503050406030204" pitchFamily="18" charset="0"/>
                        </a:rPr>
                        <m:t>2</m:t>
                      </m:r>
                      <m:r>
                        <a:rPr lang="fa-IR" sz="2800" i="1">
                          <a:latin typeface="Cambria Math" panose="02040503050406030204" pitchFamily="18" charset="0"/>
                        </a:rPr>
                        <m:t>𝑅</m:t>
                      </m:r>
                      <m:r>
                        <a:rPr lang="fa-IR" sz="2800" i="0">
                          <a:latin typeface="Cambria Math" panose="02040503050406030204" pitchFamily="18" charset="0"/>
                        </a:rPr>
                        <m:t>=</m:t>
                      </m:r>
                      <m:r>
                        <a:rPr lang="fa-IR" sz="2800" i="0">
                          <a:latin typeface="Cambria Math" panose="02040503050406030204" pitchFamily="18" charset="0"/>
                        </a:rPr>
                        <m:t>2</m:t>
                      </m:r>
                      <m:r>
                        <a:rPr lang="el-GR" sz="2800" i="1">
                          <a:latin typeface="Cambria Math" panose="02040503050406030204" pitchFamily="18" charset="0"/>
                        </a:rPr>
                        <m:t>𝜋</m:t>
                      </m:r>
                      <m:sSup>
                        <m:sSupPr>
                          <m:ctrlPr>
                            <a:rPr lang="fa-IR" sz="2800" i="1">
                              <a:latin typeface="Cambria Math" panose="02040503050406030204" pitchFamily="18" charset="0"/>
                            </a:rPr>
                          </m:ctrlPr>
                        </m:sSupPr>
                        <m:e>
                          <m:r>
                            <a:rPr lang="fa-IR" sz="2800" i="1">
                              <a:latin typeface="Cambria Math" panose="02040503050406030204" pitchFamily="18" charset="0"/>
                            </a:rPr>
                            <m:t>𝑅</m:t>
                          </m:r>
                        </m:e>
                        <m:sup>
                          <m:r>
                            <a:rPr lang="fa-IR" sz="2800" i="0">
                              <a:latin typeface="Cambria Math" panose="02040503050406030204" pitchFamily="18" charset="0"/>
                            </a:rPr>
                            <m:t>3</m:t>
                          </m:r>
                        </m:sup>
                      </m:sSup>
                    </m:oMath>
                  </m:oMathPara>
                </a14:m>
                <a:endParaRPr lang="fa-IR" sz="2800" dirty="0"/>
              </a:p>
            </p:txBody>
          </p:sp>
        </mc:Choice>
        <mc:Fallback xmlns="">
          <p:sp>
            <p:nvSpPr>
              <p:cNvPr id="16" name="Rectangle 15"/>
              <p:cNvSpPr>
                <a:spLocks noRot="1" noChangeAspect="1" noMove="1" noResize="1" noEditPoints="1" noAdjustHandles="1" noChangeArrowheads="1" noChangeShapeType="1" noTextEdit="1"/>
              </p:cNvSpPr>
              <p:nvPr/>
            </p:nvSpPr>
            <p:spPr>
              <a:xfrm>
                <a:off x="1926181" y="5441934"/>
                <a:ext cx="8124467" cy="575799"/>
              </a:xfrm>
              <a:prstGeom prst="rect">
                <a:avLst/>
              </a:prstGeom>
              <a:blipFill>
                <a:blip r:embed="rId6"/>
                <a:stretch>
                  <a:fillRect/>
                </a:stretch>
              </a:blipFill>
            </p:spPr>
            <p:txBody>
              <a:bodyPr/>
              <a:lstStyle/>
              <a:p>
                <a:r>
                  <a:rPr lang="fa-IR">
                    <a:noFill/>
                  </a:rPr>
                  <a:t> </a:t>
                </a:r>
              </a:p>
            </p:txBody>
          </p:sp>
        </mc:Fallback>
      </mc:AlternateContent>
      <p:cxnSp>
        <p:nvCxnSpPr>
          <p:cNvPr id="18" name="Straight Arrow Connector 17"/>
          <p:cNvCxnSpPr/>
          <p:nvPr/>
        </p:nvCxnSpPr>
        <p:spPr>
          <a:xfrm flipH="1">
            <a:off x="6872288" y="5915025"/>
            <a:ext cx="285750" cy="3714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6018133" y="6100762"/>
            <a:ext cx="900112" cy="461665"/>
          </a:xfrm>
          <a:prstGeom prst="rect">
            <a:avLst/>
          </a:prstGeom>
          <a:noFill/>
        </p:spPr>
        <p:txBody>
          <a:bodyPr wrap="square" rtlCol="1">
            <a:spAutoFit/>
          </a:bodyPr>
          <a:lstStyle/>
          <a:p>
            <a:r>
              <a:rPr lang="fa-IR" sz="2400" dirty="0" smtClean="0">
                <a:solidFill>
                  <a:srgbClr val="FF0000"/>
                </a:solidFill>
              </a:rPr>
              <a:t>عدد پی</a:t>
            </a:r>
            <a:endParaRPr lang="fa-IR" sz="2400" dirty="0">
              <a:solidFill>
                <a:srgbClr val="FF0000"/>
              </a:solidFill>
            </a:endParaRPr>
          </a:p>
        </p:txBody>
      </p:sp>
      <p:sp>
        <p:nvSpPr>
          <p:cNvPr id="14" name="Rectangle 13">
            <a:extLst>
              <a:ext uri="{FF2B5EF4-FFF2-40B4-BE49-F238E27FC236}">
                <a16:creationId xmlns:a16="http://schemas.microsoft.com/office/drawing/2014/main" id="{B598B3A9-9636-4A97-B74E-3611818F96AE}"/>
              </a:ext>
            </a:extLst>
          </p:cNvPr>
          <p:cNvSpPr/>
          <p:nvPr/>
        </p:nvSpPr>
        <p:spPr>
          <a:xfrm>
            <a:off x="9360599" y="3439011"/>
            <a:ext cx="280230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7"/>
              </a:rPr>
              <a:t>http://powerdars.farafile.ir/</a:t>
            </a:r>
            <a:endParaRPr kumimoji="0" lang="en-US" sz="1800" b="0" i="0" u="none" strike="noStrike" kern="0" cap="none" spc="0" normalizeH="0" baseline="0" noProof="0" dirty="0" smtClean="0">
              <a:ln>
                <a:noFill/>
              </a:ln>
              <a:solidFill>
                <a:prstClr val="black"/>
              </a:solidFill>
              <a:effectLst/>
              <a:uLnTx/>
              <a:uFillTx/>
            </a:endParaRPr>
          </a:p>
        </p:txBody>
      </p:sp>
      <p:sp>
        <p:nvSpPr>
          <p:cNvPr id="15" name="TextBox 14"/>
          <p:cNvSpPr txBox="1"/>
          <p:nvPr/>
        </p:nvSpPr>
        <p:spPr>
          <a:xfrm>
            <a:off x="9620077" y="3947367"/>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spTree>
    <p:extLst>
      <p:ext uri="{BB962C8B-B14F-4D97-AF65-F5344CB8AC3E}">
        <p14:creationId xmlns:p14="http://schemas.microsoft.com/office/powerpoint/2010/main" val="224073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anim calcmode="lin" valueType="num">
                                      <p:cBhvr>
                                        <p:cTn id="27" dur="2000" fill="hold"/>
                                        <p:tgtEl>
                                          <p:spTgt spid="12"/>
                                        </p:tgtEl>
                                        <p:attrNameLst>
                                          <p:attrName>ppt_w</p:attrName>
                                        </p:attrNameLst>
                                      </p:cBhvr>
                                      <p:tavLst>
                                        <p:tav tm="0" fmla="#ppt_w*sin(2.5*pi*$)">
                                          <p:val>
                                            <p:fltVal val="0"/>
                                          </p:val>
                                        </p:tav>
                                        <p:tav tm="100000">
                                          <p:val>
                                            <p:fltVal val="1"/>
                                          </p:val>
                                        </p:tav>
                                      </p:tavLst>
                                    </p:anim>
                                    <p:anim calcmode="lin" valueType="num">
                                      <p:cBhvr>
                                        <p:cTn id="28" dur="2000" fill="hold"/>
                                        <p:tgtEl>
                                          <p:spTgt spid="12"/>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anim calcmode="lin" valueType="num">
                                      <p:cBhvr>
                                        <p:cTn id="32" dur="2000" fill="hold"/>
                                        <p:tgtEl>
                                          <p:spTgt spid="13"/>
                                        </p:tgtEl>
                                        <p:attrNameLst>
                                          <p:attrName>ppt_w</p:attrName>
                                        </p:attrNameLst>
                                      </p:cBhvr>
                                      <p:tavLst>
                                        <p:tav tm="0" fmla="#ppt_w*sin(2.5*pi*$)">
                                          <p:val>
                                            <p:fltVal val="0"/>
                                          </p:val>
                                        </p:tav>
                                        <p:tav tm="100000">
                                          <p:val>
                                            <p:fltVal val="1"/>
                                          </p:val>
                                        </p:tav>
                                      </p:tavLst>
                                    </p:anim>
                                    <p:anim calcmode="lin" valueType="num">
                                      <p:cBhvr>
                                        <p:cTn id="33" dur="2000" fill="hold"/>
                                        <p:tgtEl>
                                          <p:spTgt spid="13"/>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anim calcmode="lin" valueType="num">
                                      <p:cBhvr>
                                        <p:cTn id="37" dur="2000" fill="hold"/>
                                        <p:tgtEl>
                                          <p:spTgt spid="16"/>
                                        </p:tgtEl>
                                        <p:attrNameLst>
                                          <p:attrName>ppt_w</p:attrName>
                                        </p:attrNameLst>
                                      </p:cBhvr>
                                      <p:tavLst>
                                        <p:tav tm="0" fmla="#ppt_w*sin(2.5*pi*$)">
                                          <p:val>
                                            <p:fltVal val="0"/>
                                          </p:val>
                                        </p:tav>
                                        <p:tav tm="100000">
                                          <p:val>
                                            <p:fltVal val="1"/>
                                          </p:val>
                                        </p:tav>
                                      </p:tavLst>
                                    </p:anim>
                                    <p:anim calcmode="lin" valueType="num">
                                      <p:cBhvr>
                                        <p:cTn id="38" dur="2000" fill="hold"/>
                                        <p:tgtEl>
                                          <p:spTgt spid="16"/>
                                        </p:tgtEl>
                                        <p:attrNameLst>
                                          <p:attrName>ppt_h</p:attrName>
                                        </p:attrNameLst>
                                      </p:cBhvr>
                                      <p:tavLst>
                                        <p:tav tm="0">
                                          <p:val>
                                            <p:strVal val="#ppt_h"/>
                                          </p:val>
                                        </p:tav>
                                        <p:tav tm="100000">
                                          <p:val>
                                            <p:strVal val="#ppt_h"/>
                                          </p:val>
                                        </p:tav>
                                      </p:tavLst>
                                    </p:anim>
                                  </p:childTnLst>
                                </p:cTn>
                              </p:par>
                              <p:par>
                                <p:cTn id="39" presetID="45"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2000"/>
                                        <p:tgtEl>
                                          <p:spTgt spid="18"/>
                                        </p:tgtEl>
                                      </p:cBhvr>
                                    </p:animEffect>
                                    <p:anim calcmode="lin" valueType="num">
                                      <p:cBhvr>
                                        <p:cTn id="42" dur="2000" fill="hold"/>
                                        <p:tgtEl>
                                          <p:spTgt spid="18"/>
                                        </p:tgtEl>
                                        <p:attrNameLst>
                                          <p:attrName>ppt_w</p:attrName>
                                        </p:attrNameLst>
                                      </p:cBhvr>
                                      <p:tavLst>
                                        <p:tav tm="0" fmla="#ppt_w*sin(2.5*pi*$)">
                                          <p:val>
                                            <p:fltVal val="0"/>
                                          </p:val>
                                        </p:tav>
                                        <p:tav tm="100000">
                                          <p:val>
                                            <p:fltVal val="1"/>
                                          </p:val>
                                        </p:tav>
                                      </p:tavLst>
                                    </p:anim>
                                    <p:anim calcmode="lin" valueType="num">
                                      <p:cBhvr>
                                        <p:cTn id="43" dur="2000" fill="hold"/>
                                        <p:tgtEl>
                                          <p:spTgt spid="18"/>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2000"/>
                                        <p:tgtEl>
                                          <p:spTgt spid="19"/>
                                        </p:tgtEl>
                                      </p:cBhvr>
                                    </p:animEffect>
                                    <p:anim calcmode="lin" valueType="num">
                                      <p:cBhvr>
                                        <p:cTn id="47" dur="2000" fill="hold"/>
                                        <p:tgtEl>
                                          <p:spTgt spid="19"/>
                                        </p:tgtEl>
                                        <p:attrNameLst>
                                          <p:attrName>ppt_w</p:attrName>
                                        </p:attrNameLst>
                                      </p:cBhvr>
                                      <p:tavLst>
                                        <p:tav tm="0" fmla="#ppt_w*sin(2.5*pi*$)">
                                          <p:val>
                                            <p:fltVal val="0"/>
                                          </p:val>
                                        </p:tav>
                                        <p:tav tm="100000">
                                          <p:val>
                                            <p:fltVal val="1"/>
                                          </p:val>
                                        </p:tav>
                                      </p:tavLst>
                                    </p:anim>
                                    <p:anim calcmode="lin" valueType="num">
                                      <p:cBhvr>
                                        <p:cTn id="48"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12" grpId="0"/>
      <p:bldP spid="13" grpId="0"/>
      <p:bldP spid="1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984885"/>
          </a:xfrm>
          <a:prstGeom prst="rect">
            <a:avLst/>
          </a:prstGeom>
          <a:noFill/>
        </p:spPr>
        <p:txBody>
          <a:bodyPr wrap="square" rtlCol="1">
            <a:spAutoFit/>
          </a:bodyPr>
          <a:lstStyle/>
          <a:p>
            <a:pPr algn="r"/>
            <a:r>
              <a:rPr lang="fa-IR" sz="2900" dirty="0" smtClean="0"/>
              <a:t>اگرکره را خارج کنیم وآن را نصف کنیم ونصف اش راداخل استوانه مانند شکل زیر بگذاریم وبا نصف دیگرش دوباربا آب پرکنیم وداخل استوانه بریزیم استوانه کاملاً پرمی شود</a:t>
            </a:r>
            <a:r>
              <a:rPr lang="fa-IR" sz="2900" dirty="0" smtClean="0">
                <a:solidFill>
                  <a:srgbClr val="FF0000"/>
                </a:solidFill>
              </a:rPr>
              <a:t>.</a:t>
            </a:r>
            <a:endParaRPr lang="fa-IR" sz="2900" dirty="0">
              <a:solidFill>
                <a:srgbClr val="FF0000"/>
              </a:solidFill>
            </a:endParaRPr>
          </a:p>
        </p:txBody>
      </p:sp>
      <mc:AlternateContent xmlns:mc="http://schemas.openxmlformats.org/markup-compatibility/2006" xmlns:a14="http://schemas.microsoft.com/office/drawing/2010/main">
        <mc:Choice Requires="a14">
          <p:sp>
            <p:nvSpPr>
              <p:cNvPr id="3" name="Rectangle 2"/>
              <p:cNvSpPr/>
              <p:nvPr/>
            </p:nvSpPr>
            <p:spPr>
              <a:xfrm>
                <a:off x="623854" y="1580518"/>
                <a:ext cx="4172937" cy="5757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2800" b="0" i="1" smtClean="0">
                          <a:solidFill>
                            <a:srgbClr val="FF0000"/>
                          </a:solidFill>
                          <a:latin typeface="Cambria Math" panose="02040503050406030204" pitchFamily="18" charset="0"/>
                        </a:rPr>
                        <m:t>ا</m:t>
                      </m:r>
                      <m:r>
                        <a:rPr lang="fa-IR" sz="2800" b="0" i="0" smtClean="0">
                          <a:solidFill>
                            <a:srgbClr val="FF0000"/>
                          </a:solidFill>
                          <a:latin typeface="Cambria Math" panose="02040503050406030204" pitchFamily="18" charset="0"/>
                        </a:rPr>
                        <m:t>ستوانه</m:t>
                      </m:r>
                      <m:r>
                        <a:rPr lang="fa-IR" sz="2800" b="0" i="0" smtClean="0">
                          <a:solidFill>
                            <a:srgbClr val="FF0000"/>
                          </a:solidFill>
                          <a:latin typeface="Cambria Math" panose="02040503050406030204" pitchFamily="18" charset="0"/>
                        </a:rPr>
                        <m:t> </m:t>
                      </m:r>
                      <m:r>
                        <a:rPr lang="fa-IR" sz="2800" b="0" i="0" smtClean="0">
                          <a:solidFill>
                            <a:srgbClr val="FF0000"/>
                          </a:solidFill>
                          <a:latin typeface="Cambria Math" panose="02040503050406030204" pitchFamily="18" charset="0"/>
                        </a:rPr>
                        <m:t>حجم</m:t>
                      </m:r>
                      <m:r>
                        <a:rPr lang="fa-IR" sz="2800" i="0">
                          <a:solidFill>
                            <a:srgbClr val="FF0000"/>
                          </a:solidFill>
                          <a:latin typeface="Cambria Math" panose="02040503050406030204" pitchFamily="18" charset="0"/>
                        </a:rPr>
                        <m:t>=</m:t>
                      </m:r>
                      <m:r>
                        <a:rPr lang="fa-IR" sz="2800" b="0" i="0" smtClean="0">
                          <a:solidFill>
                            <a:schemeClr val="tx1">
                              <a:lumMod val="95000"/>
                              <a:lumOff val="5000"/>
                            </a:schemeClr>
                          </a:solidFill>
                          <a:latin typeface="Cambria Math" panose="02040503050406030204" pitchFamily="18" charset="0"/>
                        </a:rPr>
                        <m:t>3</m:t>
                      </m:r>
                      <m:r>
                        <a:rPr lang="fa-IR" sz="2800" b="0" i="0" smtClean="0">
                          <a:solidFill>
                            <a:schemeClr val="tx1">
                              <a:lumMod val="95000"/>
                              <a:lumOff val="5000"/>
                            </a:schemeClr>
                          </a:solidFill>
                          <a:latin typeface="Cambria Math" panose="02040503050406030204" pitchFamily="18" charset="0"/>
                        </a:rPr>
                        <m:t>×</m:t>
                      </m:r>
                      <m:r>
                        <a:rPr lang="fa-IR" sz="2800" b="0" i="0" smtClean="0">
                          <a:solidFill>
                            <a:schemeClr val="tx1">
                              <a:lumMod val="95000"/>
                              <a:lumOff val="5000"/>
                            </a:schemeClr>
                          </a:solidFill>
                          <a:latin typeface="Cambria Math" panose="02040503050406030204" pitchFamily="18" charset="0"/>
                        </a:rPr>
                        <m:t>ن</m:t>
                      </m:r>
                      <m:r>
                        <a:rPr lang="fa-IR" sz="2800" b="0" i="1" smtClean="0">
                          <a:solidFill>
                            <a:schemeClr val="tx1">
                              <a:lumMod val="95000"/>
                              <a:lumOff val="5000"/>
                            </a:schemeClr>
                          </a:solidFill>
                          <a:latin typeface="Cambria Math" panose="02040503050406030204" pitchFamily="18" charset="0"/>
                        </a:rPr>
                        <m:t>یمکره</m:t>
                      </m:r>
                      <m:r>
                        <a:rPr lang="fa-IR" sz="2800" b="0" i="0" smtClean="0">
                          <a:solidFill>
                            <a:schemeClr val="tx1">
                              <a:lumMod val="95000"/>
                              <a:lumOff val="5000"/>
                            </a:schemeClr>
                          </a:solidFill>
                          <a:latin typeface="Cambria Math" panose="02040503050406030204" pitchFamily="18" charset="0"/>
                        </a:rPr>
                        <m:t> </m:t>
                      </m:r>
                      <m:r>
                        <a:rPr lang="fa-IR" sz="2800">
                          <a:solidFill>
                            <a:schemeClr val="tx1">
                              <a:lumMod val="95000"/>
                              <a:lumOff val="5000"/>
                            </a:schemeClr>
                          </a:solidFill>
                          <a:latin typeface="Cambria Math" panose="02040503050406030204" pitchFamily="18" charset="0"/>
                        </a:rPr>
                        <m:t>حجم</m:t>
                      </m:r>
                    </m:oMath>
                  </m:oMathPara>
                </a14:m>
                <a:endParaRPr lang="fa-IR" sz="2800" dirty="0">
                  <a:solidFill>
                    <a:schemeClr val="tx1">
                      <a:lumMod val="95000"/>
                      <a:lumOff val="5000"/>
                    </a:schemeClr>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623854" y="1580518"/>
                <a:ext cx="4172937" cy="575799"/>
              </a:xfrm>
              <a:prstGeom prst="rect">
                <a:avLst/>
              </a:prstGeom>
              <a:blipFill>
                <a:blip r:embed="rId2"/>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23854" y="2436341"/>
                <a:ext cx="3751348"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2800" b="0" i="1" smtClean="0">
                          <a:solidFill>
                            <a:srgbClr val="FF0000"/>
                          </a:solidFill>
                          <a:latin typeface="Cambria Math" panose="02040503050406030204" pitchFamily="18" charset="0"/>
                        </a:rPr>
                        <m:t>ا</m:t>
                      </m:r>
                      <m:r>
                        <a:rPr lang="fa-IR" sz="2800" b="0" i="0" smtClean="0">
                          <a:solidFill>
                            <a:srgbClr val="FF0000"/>
                          </a:solidFill>
                          <a:latin typeface="Cambria Math" panose="02040503050406030204" pitchFamily="18" charset="0"/>
                        </a:rPr>
                        <m:t>ستوانه</m:t>
                      </m:r>
                      <m:r>
                        <a:rPr lang="fa-IR" sz="2800" b="0" i="0" smtClean="0">
                          <a:solidFill>
                            <a:srgbClr val="FF0000"/>
                          </a:solidFill>
                          <a:latin typeface="Cambria Math" panose="02040503050406030204" pitchFamily="18" charset="0"/>
                        </a:rPr>
                        <m:t> </m:t>
                      </m:r>
                      <m:r>
                        <a:rPr lang="fa-IR" sz="2800" b="0" i="0" smtClean="0">
                          <a:solidFill>
                            <a:srgbClr val="FF0000"/>
                          </a:solidFill>
                          <a:latin typeface="Cambria Math" panose="02040503050406030204" pitchFamily="18" charset="0"/>
                        </a:rPr>
                        <m:t>حجم</m:t>
                      </m:r>
                      <m:r>
                        <a:rPr lang="fa-IR" sz="2800" i="0">
                          <a:solidFill>
                            <a:srgbClr val="FF0000"/>
                          </a:solidFill>
                          <a:latin typeface="Cambria Math" panose="02040503050406030204" pitchFamily="18" charset="0"/>
                        </a:rPr>
                        <m:t>=</m:t>
                      </m:r>
                      <m:f>
                        <m:fPr>
                          <m:ctrlPr>
                            <a:rPr lang="fa-IR" sz="2800" i="1">
                              <a:latin typeface="Cambria Math" panose="02040503050406030204" pitchFamily="18" charset="0"/>
                            </a:rPr>
                          </m:ctrlPr>
                        </m:fPr>
                        <m:num>
                          <m:r>
                            <a:rPr lang="fa-IR" sz="2800">
                              <a:latin typeface="Cambria Math" panose="02040503050406030204" pitchFamily="18" charset="0"/>
                            </a:rPr>
                            <m:t>3</m:t>
                          </m:r>
                        </m:num>
                        <m:den>
                          <m:r>
                            <a:rPr lang="fa-IR" sz="2800">
                              <a:latin typeface="Cambria Math" panose="02040503050406030204" pitchFamily="18" charset="0"/>
                            </a:rPr>
                            <m:t>2</m:t>
                          </m:r>
                        </m:den>
                      </m:f>
                      <m:r>
                        <a:rPr lang="fa-IR" sz="2800" b="0" i="0" smtClean="0">
                          <a:solidFill>
                            <a:schemeClr val="tx1">
                              <a:lumMod val="95000"/>
                              <a:lumOff val="5000"/>
                            </a:schemeClr>
                          </a:solidFill>
                          <a:latin typeface="Cambria Math" panose="02040503050406030204" pitchFamily="18" charset="0"/>
                        </a:rPr>
                        <m:t>×</m:t>
                      </m:r>
                      <m:r>
                        <a:rPr lang="fa-IR" sz="2800" b="0" i="1" smtClean="0">
                          <a:solidFill>
                            <a:schemeClr val="tx1">
                              <a:lumMod val="95000"/>
                              <a:lumOff val="5000"/>
                            </a:schemeClr>
                          </a:solidFill>
                          <a:latin typeface="Cambria Math" panose="02040503050406030204" pitchFamily="18" charset="0"/>
                        </a:rPr>
                        <m:t>کره</m:t>
                      </m:r>
                      <m:r>
                        <a:rPr lang="fa-IR" sz="2800" b="0" i="0" smtClean="0">
                          <a:solidFill>
                            <a:schemeClr val="tx1">
                              <a:lumMod val="95000"/>
                              <a:lumOff val="5000"/>
                            </a:schemeClr>
                          </a:solidFill>
                          <a:latin typeface="Cambria Math" panose="02040503050406030204" pitchFamily="18" charset="0"/>
                        </a:rPr>
                        <m:t> </m:t>
                      </m:r>
                      <m:r>
                        <a:rPr lang="fa-IR" sz="2800">
                          <a:solidFill>
                            <a:schemeClr val="tx1">
                              <a:lumMod val="95000"/>
                              <a:lumOff val="5000"/>
                            </a:schemeClr>
                          </a:solidFill>
                          <a:latin typeface="Cambria Math" panose="02040503050406030204" pitchFamily="18" charset="0"/>
                        </a:rPr>
                        <m:t>حجم</m:t>
                      </m:r>
                    </m:oMath>
                  </m:oMathPara>
                </a14:m>
                <a:endParaRPr lang="fa-IR" sz="2800" dirty="0">
                  <a:solidFill>
                    <a:schemeClr val="tx1">
                      <a:lumMod val="95000"/>
                      <a:lumOff val="5000"/>
                    </a:schemeClr>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623854" y="2436341"/>
                <a:ext cx="3751348" cy="898964"/>
              </a:xfrm>
              <a:prstGeom prst="rect">
                <a:avLst/>
              </a:prstGeom>
              <a:blipFill>
                <a:blip r:embed="rId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23854" y="3615329"/>
                <a:ext cx="7548220" cy="9596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3000" b="0" i="1" smtClean="0">
                          <a:solidFill>
                            <a:srgbClr val="FF0000"/>
                          </a:solidFill>
                          <a:latin typeface="Cambria Math" panose="02040503050406030204" pitchFamily="18" charset="0"/>
                        </a:rPr>
                        <m:t>کره</m:t>
                      </m:r>
                      <m:r>
                        <a:rPr lang="fa-IR" sz="3000" b="0" i="0" smtClean="0">
                          <a:solidFill>
                            <a:srgbClr val="FF0000"/>
                          </a:solidFill>
                          <a:latin typeface="Cambria Math" panose="02040503050406030204" pitchFamily="18" charset="0"/>
                        </a:rPr>
                        <m:t> </m:t>
                      </m:r>
                      <m:r>
                        <a:rPr lang="fa-IR" sz="3000" b="0" i="0" smtClean="0">
                          <a:solidFill>
                            <a:srgbClr val="FF0000"/>
                          </a:solidFill>
                          <a:latin typeface="Cambria Math" panose="02040503050406030204" pitchFamily="18" charset="0"/>
                        </a:rPr>
                        <m:t>حجم</m:t>
                      </m:r>
                      <m:r>
                        <a:rPr lang="fa-IR" sz="3000" i="0">
                          <a:solidFill>
                            <a:srgbClr val="FF0000"/>
                          </a:solidFill>
                          <a:latin typeface="Cambria Math" panose="02040503050406030204" pitchFamily="18" charset="0"/>
                        </a:rPr>
                        <m:t>=</m:t>
                      </m:r>
                      <m:f>
                        <m:fPr>
                          <m:ctrlPr>
                            <a:rPr lang="fa-IR" sz="3000" i="1">
                              <a:latin typeface="Cambria Math" panose="02040503050406030204" pitchFamily="18" charset="0"/>
                            </a:rPr>
                          </m:ctrlPr>
                        </m:fPr>
                        <m:num>
                          <m:r>
                            <a:rPr lang="fa-IR" sz="3000" b="0" i="0" smtClean="0">
                              <a:latin typeface="Cambria Math" panose="02040503050406030204" pitchFamily="18" charset="0"/>
                            </a:rPr>
                            <m:t>2</m:t>
                          </m:r>
                        </m:num>
                        <m:den>
                          <m:r>
                            <a:rPr lang="fa-IR" sz="3000" b="0" i="0" smtClean="0">
                              <a:latin typeface="Cambria Math" panose="02040503050406030204" pitchFamily="18" charset="0"/>
                            </a:rPr>
                            <m:t>3</m:t>
                          </m:r>
                        </m:den>
                      </m:f>
                      <m:r>
                        <a:rPr lang="fa-IR" sz="3000" b="0" i="0" smtClean="0">
                          <a:solidFill>
                            <a:schemeClr val="tx1">
                              <a:lumMod val="95000"/>
                              <a:lumOff val="5000"/>
                            </a:schemeClr>
                          </a:solidFill>
                          <a:latin typeface="Cambria Math" panose="02040503050406030204" pitchFamily="18" charset="0"/>
                        </a:rPr>
                        <m:t>×</m:t>
                      </m:r>
                      <m:r>
                        <a:rPr lang="fa-IR" sz="3000" b="0" i="1" smtClean="0">
                          <a:solidFill>
                            <a:schemeClr val="tx1">
                              <a:lumMod val="95000"/>
                              <a:lumOff val="5000"/>
                            </a:schemeClr>
                          </a:solidFill>
                          <a:latin typeface="Cambria Math" panose="02040503050406030204" pitchFamily="18" charset="0"/>
                        </a:rPr>
                        <m:t>استوانه</m:t>
                      </m:r>
                      <m:r>
                        <a:rPr lang="fa-IR" sz="3000" b="0" i="0" smtClean="0">
                          <a:solidFill>
                            <a:schemeClr val="tx1">
                              <a:lumMod val="95000"/>
                              <a:lumOff val="5000"/>
                            </a:schemeClr>
                          </a:solidFill>
                          <a:latin typeface="Cambria Math" panose="02040503050406030204" pitchFamily="18" charset="0"/>
                        </a:rPr>
                        <m:t> </m:t>
                      </m:r>
                      <m:r>
                        <a:rPr lang="fa-IR" sz="3000">
                          <a:solidFill>
                            <a:schemeClr val="tx1">
                              <a:lumMod val="95000"/>
                              <a:lumOff val="5000"/>
                            </a:schemeClr>
                          </a:solidFill>
                          <a:latin typeface="Cambria Math" panose="02040503050406030204" pitchFamily="18" charset="0"/>
                        </a:rPr>
                        <m:t>حجم</m:t>
                      </m:r>
                      <m:r>
                        <a:rPr lang="fa-IR" sz="3000" b="0" i="0" smtClean="0">
                          <a:solidFill>
                            <a:schemeClr val="tx1">
                              <a:lumMod val="95000"/>
                              <a:lumOff val="5000"/>
                            </a:schemeClr>
                          </a:solidFill>
                          <a:latin typeface="Cambria Math" panose="02040503050406030204" pitchFamily="18" charset="0"/>
                        </a:rPr>
                        <m:t>=</m:t>
                      </m:r>
                      <m:f>
                        <m:fPr>
                          <m:ctrlPr>
                            <a:rPr lang="fa-IR" sz="3000" i="1">
                              <a:latin typeface="Cambria Math" panose="02040503050406030204" pitchFamily="18" charset="0"/>
                            </a:rPr>
                          </m:ctrlPr>
                        </m:fPr>
                        <m:num>
                          <m:r>
                            <a:rPr lang="fa-IR" sz="3000">
                              <a:latin typeface="Cambria Math" panose="02040503050406030204" pitchFamily="18" charset="0"/>
                            </a:rPr>
                            <m:t>2</m:t>
                          </m:r>
                        </m:num>
                        <m:den>
                          <m:r>
                            <a:rPr lang="fa-IR" sz="3000">
                              <a:latin typeface="Cambria Math" panose="02040503050406030204" pitchFamily="18" charset="0"/>
                            </a:rPr>
                            <m:t>3</m:t>
                          </m:r>
                        </m:den>
                      </m:f>
                      <m:r>
                        <a:rPr lang="fa-IR" sz="3000">
                          <a:solidFill>
                            <a:schemeClr val="tx1">
                              <a:lumMod val="95000"/>
                              <a:lumOff val="5000"/>
                            </a:schemeClr>
                          </a:solidFill>
                          <a:latin typeface="Cambria Math" panose="02040503050406030204" pitchFamily="18" charset="0"/>
                        </a:rPr>
                        <m:t>×</m:t>
                      </m:r>
                      <m:r>
                        <a:rPr lang="fa-IR" sz="3000">
                          <a:latin typeface="Cambria Math" panose="02040503050406030204" pitchFamily="18" charset="0"/>
                        </a:rPr>
                        <m:t>2</m:t>
                      </m:r>
                      <m:r>
                        <a:rPr lang="el-GR" sz="3000" i="1">
                          <a:latin typeface="Cambria Math" panose="02040503050406030204" pitchFamily="18" charset="0"/>
                        </a:rPr>
                        <m:t>𝜋</m:t>
                      </m:r>
                      <m:sSup>
                        <m:sSupPr>
                          <m:ctrlPr>
                            <a:rPr lang="fa-IR" sz="3000" i="1">
                              <a:latin typeface="Cambria Math" panose="02040503050406030204" pitchFamily="18" charset="0"/>
                            </a:rPr>
                          </m:ctrlPr>
                        </m:sSupPr>
                        <m:e>
                          <m:r>
                            <a:rPr lang="fa-IR" sz="3000" i="1">
                              <a:latin typeface="Cambria Math" panose="02040503050406030204" pitchFamily="18" charset="0"/>
                            </a:rPr>
                            <m:t>𝑅</m:t>
                          </m:r>
                        </m:e>
                        <m:sup>
                          <m:r>
                            <a:rPr lang="fa-IR" sz="3000">
                              <a:latin typeface="Cambria Math" panose="02040503050406030204" pitchFamily="18" charset="0"/>
                            </a:rPr>
                            <m:t>3</m:t>
                          </m:r>
                        </m:sup>
                      </m:sSup>
                      <m:r>
                        <a:rPr lang="fa-IR" sz="3000" b="0" i="1" smtClean="0">
                          <a:latin typeface="Cambria Math" panose="02040503050406030204" pitchFamily="18" charset="0"/>
                        </a:rPr>
                        <m:t>=</m:t>
                      </m:r>
                      <m:f>
                        <m:fPr>
                          <m:ctrlPr>
                            <a:rPr lang="fa-IR" sz="3000" i="1">
                              <a:latin typeface="Cambria Math" panose="02040503050406030204" pitchFamily="18" charset="0"/>
                            </a:rPr>
                          </m:ctrlPr>
                        </m:fPr>
                        <m:num>
                          <m:r>
                            <a:rPr lang="fa-IR" sz="3000" b="0" i="0" smtClean="0">
                              <a:latin typeface="Cambria Math" panose="02040503050406030204" pitchFamily="18" charset="0"/>
                            </a:rPr>
                            <m:t>4</m:t>
                          </m:r>
                        </m:num>
                        <m:den>
                          <m:r>
                            <a:rPr lang="fa-IR" sz="3000">
                              <a:latin typeface="Cambria Math" panose="02040503050406030204" pitchFamily="18" charset="0"/>
                            </a:rPr>
                            <m:t>3</m:t>
                          </m:r>
                        </m:den>
                      </m:f>
                      <m:r>
                        <a:rPr lang="el-GR" sz="3000" i="1">
                          <a:latin typeface="Cambria Math" panose="02040503050406030204" pitchFamily="18" charset="0"/>
                        </a:rPr>
                        <m:t>𝜋</m:t>
                      </m:r>
                      <m:sSup>
                        <m:sSupPr>
                          <m:ctrlPr>
                            <a:rPr lang="fa-IR" sz="3000" i="1">
                              <a:latin typeface="Cambria Math" panose="02040503050406030204" pitchFamily="18" charset="0"/>
                            </a:rPr>
                          </m:ctrlPr>
                        </m:sSupPr>
                        <m:e>
                          <m:r>
                            <a:rPr lang="fa-IR" sz="3000" i="1">
                              <a:latin typeface="Cambria Math" panose="02040503050406030204" pitchFamily="18" charset="0"/>
                            </a:rPr>
                            <m:t>𝑅</m:t>
                          </m:r>
                        </m:e>
                        <m:sup>
                          <m:r>
                            <a:rPr lang="fa-IR" sz="3000">
                              <a:latin typeface="Cambria Math" panose="02040503050406030204" pitchFamily="18" charset="0"/>
                            </a:rPr>
                            <m:t>3</m:t>
                          </m:r>
                        </m:sup>
                      </m:sSup>
                    </m:oMath>
                  </m:oMathPara>
                </a14:m>
                <a:endParaRPr lang="fa-IR" sz="3000" dirty="0">
                  <a:solidFill>
                    <a:schemeClr val="tx1">
                      <a:lumMod val="95000"/>
                      <a:lumOff val="5000"/>
                    </a:schemeClr>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23854" y="3615329"/>
                <a:ext cx="7548220" cy="959686"/>
              </a:xfrm>
              <a:prstGeom prst="rect">
                <a:avLst/>
              </a:prstGeom>
              <a:blipFill>
                <a:blip r:embed="rId4"/>
                <a:stretch>
                  <a:fillRect/>
                </a:stretch>
              </a:blipFill>
            </p:spPr>
            <p:txBody>
              <a:bodyPr/>
              <a:lstStyle/>
              <a:p>
                <a:r>
                  <a:rPr lang="fa-IR">
                    <a:noFill/>
                  </a:rPr>
                  <a:t> </a:t>
                </a:r>
              </a:p>
            </p:txBody>
          </p:sp>
        </mc:Fallback>
      </mc:AlternateContent>
      <p:sp>
        <p:nvSpPr>
          <p:cNvPr id="8" name="Rectangle 7"/>
          <p:cNvSpPr/>
          <p:nvPr/>
        </p:nvSpPr>
        <p:spPr>
          <a:xfrm>
            <a:off x="10372300" y="4386791"/>
            <a:ext cx="1819700" cy="10967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1" eaLnBrk="1" fontAlgn="auto" hangingPunct="1">
              <a:spcBef>
                <a:spcPts val="0"/>
              </a:spcBef>
              <a:spcAft>
                <a:spcPts val="0"/>
              </a:spcAft>
              <a:defRPr/>
            </a:pPr>
            <a:r>
              <a:rPr lang="fa-IR" sz="3200" b="1" dirty="0" smtClean="0">
                <a:solidFill>
                  <a:srgbClr val="0000FF"/>
                </a:solidFill>
              </a:rPr>
              <a:t>حجم کره : </a:t>
            </a:r>
            <a:endParaRPr lang="fa-IR" sz="3200" b="1" dirty="0">
              <a:solidFill>
                <a:srgbClr val="0000FF"/>
              </a:solidFill>
            </a:endParaRPr>
          </a:p>
        </p:txBody>
      </p:sp>
      <mc:AlternateContent xmlns:mc="http://schemas.openxmlformats.org/markup-compatibility/2006" xmlns:a14="http://schemas.microsoft.com/office/drawing/2010/main">
        <mc:Choice Requires="a14">
          <p:sp>
            <p:nvSpPr>
              <p:cNvPr id="9" name="Rectangle 8"/>
              <p:cNvSpPr/>
              <p:nvPr/>
            </p:nvSpPr>
            <p:spPr>
              <a:xfrm>
                <a:off x="3466724" y="4386791"/>
                <a:ext cx="7328705" cy="11680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1" eaLnBrk="1" fontAlgn="auto" hangingPunct="1">
                  <a:spcBef>
                    <a:spcPts val="0"/>
                  </a:spcBef>
                  <a:spcAft>
                    <a:spcPts val="0"/>
                  </a:spcAft>
                  <a:defRPr/>
                </a:pPr>
                <a:r>
                  <a:rPr lang="fa-IR" sz="2800" b="1" dirty="0" smtClean="0">
                    <a:solidFill>
                      <a:srgbClr val="FF0000"/>
                    </a:solidFill>
                  </a:rPr>
                  <a:t>حجم کره ای به شعاع </a:t>
                </a:r>
                <a14:m>
                  <m:oMath xmlns:m="http://schemas.openxmlformats.org/officeDocument/2006/math">
                    <m:r>
                      <a:rPr lang="en-US" sz="2800" b="1" i="1" smtClean="0">
                        <a:solidFill>
                          <a:srgbClr val="00B050"/>
                        </a:solidFill>
                        <a:latin typeface="Cambria Math" panose="02040503050406030204" pitchFamily="18" charset="0"/>
                      </a:rPr>
                      <m:t>𝑹</m:t>
                    </m:r>
                  </m:oMath>
                </a14:m>
                <a:r>
                  <a:rPr lang="fa-IR" sz="2800" b="1" dirty="0" smtClean="0">
                    <a:solidFill>
                      <a:srgbClr val="00B050"/>
                    </a:solidFill>
                  </a:rPr>
                  <a:t> </a:t>
                </a:r>
                <a:r>
                  <a:rPr lang="fa-IR" sz="2800" b="1" dirty="0" smtClean="0">
                    <a:solidFill>
                      <a:srgbClr val="FF0000"/>
                    </a:solidFill>
                  </a:rPr>
                  <a:t>از رابطه ی زیر به دست می آید :</a:t>
                </a:r>
                <a:endParaRPr lang="fa-IR" sz="2800"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466724" y="4386791"/>
                <a:ext cx="7328705" cy="1168021"/>
              </a:xfrm>
              <a:prstGeom prst="rect">
                <a:avLst/>
              </a:prstGeom>
              <a:blipFill>
                <a:blip r:embed="rId5"/>
                <a:stretch>
                  <a:fillRect/>
                </a:stretch>
              </a:blipFill>
              <a:ln>
                <a:noFill/>
              </a:ln>
            </p:spPr>
            <p:txBody>
              <a:bodyPr/>
              <a:lstStyle/>
              <a:p>
                <a:r>
                  <a:rPr lang="fa-IR">
                    <a:noFill/>
                  </a:rPr>
                  <a:t> </a:t>
                </a:r>
              </a:p>
            </p:txBody>
          </p:sp>
        </mc:Fallback>
      </mc:AlternateContent>
      <p:grpSp>
        <p:nvGrpSpPr>
          <p:cNvPr id="10" name="Group 9"/>
          <p:cNvGrpSpPr/>
          <p:nvPr/>
        </p:nvGrpSpPr>
        <p:grpSpPr>
          <a:xfrm>
            <a:off x="2499528" y="5483574"/>
            <a:ext cx="2381582" cy="1305107"/>
            <a:chOff x="3323112" y="2221804"/>
            <a:chExt cx="2381582" cy="1305107"/>
          </a:xfrm>
        </p:grpSpPr>
        <p:pic>
          <p:nvPicPr>
            <p:cNvPr id="11" name="Picture 10"/>
            <p:cNvPicPr>
              <a:picLocks noChangeAspect="1"/>
            </p:cNvPicPr>
            <p:nvPr/>
          </p:nvPicPr>
          <p:blipFill>
            <a:blip r:embed="rId6"/>
            <a:stretch>
              <a:fillRect/>
            </a:stretch>
          </p:blipFill>
          <p:spPr>
            <a:xfrm>
              <a:off x="3323112" y="2221804"/>
              <a:ext cx="2381582" cy="1305107"/>
            </a:xfrm>
            <a:prstGeom prst="rect">
              <a:avLst/>
            </a:prstGeom>
          </p:spPr>
        </p:pic>
        <p:pic>
          <p:nvPicPr>
            <p:cNvPr id="12" name="Picture 11"/>
            <p:cNvPicPr>
              <a:picLocks noChangeAspect="1"/>
            </p:cNvPicPr>
            <p:nvPr/>
          </p:nvPicPr>
          <p:blipFill>
            <a:blip r:embed="rId7"/>
            <a:stretch>
              <a:fillRect/>
            </a:stretch>
          </p:blipFill>
          <p:spPr>
            <a:xfrm>
              <a:off x="4169314" y="2728902"/>
              <a:ext cx="704948" cy="714475"/>
            </a:xfrm>
            <a:prstGeom prst="rect">
              <a:avLst/>
            </a:prstGeom>
          </p:spPr>
        </p:pic>
      </p:grpSp>
      <p:cxnSp>
        <p:nvCxnSpPr>
          <p:cNvPr id="13" name="Straight Arrow Connector 12"/>
          <p:cNvCxnSpPr/>
          <p:nvPr/>
        </p:nvCxnSpPr>
        <p:spPr>
          <a:xfrm flipH="1" flipV="1">
            <a:off x="1505376" y="6024791"/>
            <a:ext cx="1006416" cy="1693"/>
          </a:xfrm>
          <a:prstGeom prst="straightConnector1">
            <a:avLst/>
          </a:prstGeom>
          <a:ln w="38100">
            <a:solidFill>
              <a:srgbClr val="DA1ACC"/>
            </a:solidFill>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623854" y="5803735"/>
            <a:ext cx="1143000" cy="37387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b="1" dirty="0" smtClean="0">
                <a:solidFill>
                  <a:srgbClr val="DA1ACC"/>
                </a:solidFill>
              </a:rPr>
              <a:t>حجم</a:t>
            </a:r>
            <a:endParaRPr lang="en-US" sz="2400" b="1" dirty="0">
              <a:solidFill>
                <a:srgbClr val="DA1ACC"/>
              </a:solidFill>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85123" y="1114176"/>
            <a:ext cx="2208591" cy="3347428"/>
          </a:xfrm>
          <a:prstGeom prst="rect">
            <a:avLst/>
          </a:prstGeom>
        </p:spPr>
      </p:pic>
      <p:sp>
        <p:nvSpPr>
          <p:cNvPr id="15" name="Rectangle 14">
            <a:extLst>
              <a:ext uri="{FF2B5EF4-FFF2-40B4-BE49-F238E27FC236}">
                <a16:creationId xmlns:a16="http://schemas.microsoft.com/office/drawing/2014/main" id="{B598B3A9-9636-4A97-B74E-3611818F96AE}"/>
              </a:ext>
            </a:extLst>
          </p:cNvPr>
          <p:cNvSpPr/>
          <p:nvPr/>
        </p:nvSpPr>
        <p:spPr>
          <a:xfrm>
            <a:off x="9223833" y="6028180"/>
            <a:ext cx="280230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9"/>
              </a:rPr>
              <a:t>http://powerdars.farafile.ir/</a:t>
            </a:r>
            <a:endParaRPr kumimoji="0" lang="en-US" sz="1800" b="0" i="0" u="none" strike="noStrike" kern="0" cap="none" spc="0" normalizeH="0" baseline="0" noProof="0" dirty="0" smtClean="0">
              <a:ln>
                <a:noFill/>
              </a:ln>
              <a:solidFill>
                <a:prstClr val="black"/>
              </a:solidFill>
              <a:effectLst/>
              <a:uLnTx/>
              <a:uFillTx/>
            </a:endParaRPr>
          </a:p>
        </p:txBody>
      </p:sp>
      <p:sp>
        <p:nvSpPr>
          <p:cNvPr id="17" name="TextBox 16"/>
          <p:cNvSpPr txBox="1"/>
          <p:nvPr/>
        </p:nvSpPr>
        <p:spPr>
          <a:xfrm>
            <a:off x="9649172" y="6326274"/>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spTree>
    <p:extLst>
      <p:ext uri="{BB962C8B-B14F-4D97-AF65-F5344CB8AC3E}">
        <p14:creationId xmlns:p14="http://schemas.microsoft.com/office/powerpoint/2010/main" val="140162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954107"/>
          </a:xfrm>
          <a:prstGeom prst="rect">
            <a:avLst/>
          </a:prstGeom>
          <a:noFill/>
        </p:spPr>
        <p:txBody>
          <a:bodyPr wrap="square" rtlCol="1">
            <a:spAutoFit/>
          </a:bodyPr>
          <a:lstStyle/>
          <a:p>
            <a:pPr algn="r"/>
            <a:r>
              <a:rPr lang="fa-IR" sz="2800" dirty="0" smtClean="0">
                <a:solidFill>
                  <a:srgbClr val="FF0000"/>
                </a:solidFill>
              </a:rPr>
              <a:t>سوال)</a:t>
            </a:r>
            <a:r>
              <a:rPr lang="fa-IR" sz="2800" dirty="0" smtClean="0"/>
              <a:t>پیمانه ای به شکل نیمکره باشعاع 12سانتی مترراازآب پرکرده ودرلیوانی به شکل استوانه باهمان  شعاع قاعده می ریزیم آب در لیوان تاچه ارتفاعی بالا می آید</a:t>
            </a:r>
            <a:r>
              <a:rPr lang="fa-IR" sz="2800" dirty="0" smtClean="0">
                <a:solidFill>
                  <a:srgbClr val="FF0000"/>
                </a:solidFill>
              </a:rPr>
              <a:t>؟</a:t>
            </a:r>
            <a:endParaRPr lang="fa-IR" sz="2800" dirty="0">
              <a:solidFill>
                <a:srgbClr val="FF0000"/>
              </a:solidFill>
            </a:endParaRPr>
          </a:p>
        </p:txBody>
      </p:sp>
      <p:sp>
        <p:nvSpPr>
          <p:cNvPr id="3" name="TextBox 2"/>
          <p:cNvSpPr txBox="1"/>
          <p:nvPr/>
        </p:nvSpPr>
        <p:spPr>
          <a:xfrm>
            <a:off x="360219" y="1330036"/>
            <a:ext cx="4475018" cy="492443"/>
          </a:xfrm>
          <a:prstGeom prst="rect">
            <a:avLst/>
          </a:prstGeom>
          <a:noFill/>
        </p:spPr>
        <p:txBody>
          <a:bodyPr wrap="square" rtlCol="1">
            <a:spAutoFit/>
          </a:bodyPr>
          <a:lstStyle/>
          <a:p>
            <a:r>
              <a:rPr lang="fa-IR" sz="2600" dirty="0" smtClean="0"/>
              <a:t>حجم استوانه به ارتفاع    = حجم نیمکره</a:t>
            </a:r>
            <a:endParaRPr lang="fa-IR" sz="2600" dirty="0"/>
          </a:p>
        </p:txBody>
      </p:sp>
      <mc:AlternateContent xmlns:mc="http://schemas.openxmlformats.org/markup-compatibility/2006" xmlns:a14="http://schemas.microsoft.com/office/drawing/2010/main">
        <mc:Choice Requires="a14">
          <p:sp>
            <p:nvSpPr>
              <p:cNvPr id="4" name="TextBox 3"/>
              <p:cNvSpPr txBox="1"/>
              <p:nvPr/>
            </p:nvSpPr>
            <p:spPr>
              <a:xfrm>
                <a:off x="734292" y="2198408"/>
                <a:ext cx="2798617" cy="8440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fa-IR" sz="2600" i="1" smtClean="0">
                              <a:latin typeface="Cambria Math" panose="02040503050406030204" pitchFamily="18" charset="0"/>
                            </a:rPr>
                          </m:ctrlPr>
                        </m:fPr>
                        <m:num>
                          <m:r>
                            <a:rPr lang="fa-IR" sz="2600">
                              <a:latin typeface="Cambria Math" panose="02040503050406030204" pitchFamily="18" charset="0"/>
                            </a:rPr>
                            <m:t>2</m:t>
                          </m:r>
                        </m:num>
                        <m:den>
                          <m:r>
                            <a:rPr lang="fa-IR" sz="2600">
                              <a:latin typeface="Cambria Math" panose="02040503050406030204" pitchFamily="18" charset="0"/>
                            </a:rPr>
                            <m:t>3</m:t>
                          </m:r>
                        </m:den>
                      </m:f>
                      <m:r>
                        <a:rPr lang="el-GR" sz="2600" i="1">
                          <a:latin typeface="Cambria Math" panose="02040503050406030204" pitchFamily="18" charset="0"/>
                        </a:rPr>
                        <m:t>𝜋</m:t>
                      </m:r>
                      <m:sSup>
                        <m:sSupPr>
                          <m:ctrlPr>
                            <a:rPr lang="fa-IR" sz="2600" i="1">
                              <a:latin typeface="Cambria Math" panose="02040503050406030204" pitchFamily="18" charset="0"/>
                            </a:rPr>
                          </m:ctrlPr>
                        </m:sSupPr>
                        <m:e>
                          <m:r>
                            <a:rPr lang="fa-IR" sz="2600" i="1">
                              <a:latin typeface="Cambria Math" panose="02040503050406030204" pitchFamily="18" charset="0"/>
                            </a:rPr>
                            <m:t>𝑅</m:t>
                          </m:r>
                        </m:e>
                        <m:sup>
                          <m:r>
                            <a:rPr lang="fa-IR" sz="2600">
                              <a:latin typeface="Cambria Math" panose="02040503050406030204" pitchFamily="18" charset="0"/>
                            </a:rPr>
                            <m:t>3</m:t>
                          </m:r>
                        </m:sup>
                      </m:sSup>
                      <m:r>
                        <a:rPr lang="fa-IR" sz="2600" b="0" i="1" smtClean="0">
                          <a:latin typeface="Cambria Math" panose="02040503050406030204" pitchFamily="18" charset="0"/>
                        </a:rPr>
                        <m:t>=</m:t>
                      </m:r>
                      <m:r>
                        <a:rPr lang="el-GR" sz="2600" i="1">
                          <a:latin typeface="Cambria Math" panose="02040503050406030204" pitchFamily="18" charset="0"/>
                        </a:rPr>
                        <m:t>𝜋</m:t>
                      </m:r>
                      <m:sSup>
                        <m:sSupPr>
                          <m:ctrlPr>
                            <a:rPr lang="fa-IR" sz="2600" i="1">
                              <a:latin typeface="Cambria Math" panose="02040503050406030204" pitchFamily="18" charset="0"/>
                            </a:rPr>
                          </m:ctrlPr>
                        </m:sSupPr>
                        <m:e>
                          <m:r>
                            <a:rPr lang="fa-IR" sz="2600" i="1">
                              <a:latin typeface="Cambria Math" panose="02040503050406030204" pitchFamily="18" charset="0"/>
                            </a:rPr>
                            <m:t>𝑅</m:t>
                          </m:r>
                        </m:e>
                        <m:sup>
                          <m:r>
                            <a:rPr lang="fa-IR" sz="2600">
                              <a:latin typeface="Cambria Math" panose="02040503050406030204" pitchFamily="18" charset="0"/>
                            </a:rPr>
                            <m:t>2</m:t>
                          </m:r>
                        </m:sup>
                      </m:sSup>
                      <m:r>
                        <m:rPr>
                          <m:sty m:val="p"/>
                        </m:rPr>
                        <a:rPr lang="en-NZ" sz="2600">
                          <a:solidFill>
                            <a:schemeClr val="tx1">
                              <a:lumMod val="95000"/>
                              <a:lumOff val="5000"/>
                            </a:schemeClr>
                          </a:solidFill>
                          <a:latin typeface="Cambria Math" panose="02040503050406030204" pitchFamily="18" charset="0"/>
                        </a:rPr>
                        <m:t>h</m:t>
                      </m:r>
                      <m:r>
                        <a:rPr lang="en-NZ" sz="2600" i="1">
                          <a:solidFill>
                            <a:schemeClr val="tx1">
                              <a:lumMod val="95000"/>
                              <a:lumOff val="5000"/>
                            </a:schemeClr>
                          </a:solidFill>
                          <a:latin typeface="Cambria Math" panose="02040503050406030204" pitchFamily="18" charset="0"/>
                        </a:rPr>
                        <m:t> </m:t>
                      </m:r>
                    </m:oMath>
                  </m:oMathPara>
                </a14:m>
                <a:endParaRPr lang="fa-IR" sz="2600" dirty="0"/>
              </a:p>
            </p:txBody>
          </p:sp>
        </mc:Choice>
        <mc:Fallback xmlns="">
          <p:sp>
            <p:nvSpPr>
              <p:cNvPr id="4" name="TextBox 3"/>
              <p:cNvSpPr txBox="1">
                <a:spLocks noRot="1" noChangeAspect="1" noMove="1" noResize="1" noEditPoints="1" noAdjustHandles="1" noChangeArrowheads="1" noChangeShapeType="1" noTextEdit="1"/>
              </p:cNvSpPr>
              <p:nvPr/>
            </p:nvSpPr>
            <p:spPr>
              <a:xfrm>
                <a:off x="734292" y="2198408"/>
                <a:ext cx="2798617" cy="844077"/>
              </a:xfrm>
              <a:prstGeom prst="rect">
                <a:avLst/>
              </a:prstGeom>
              <a:blipFill>
                <a:blip r:embed="rId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83673" y="4403942"/>
                <a:ext cx="3228110" cy="8440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fa-IR" sz="2600" i="1" smtClean="0">
                              <a:latin typeface="Cambria Math" panose="02040503050406030204" pitchFamily="18" charset="0"/>
                            </a:rPr>
                          </m:ctrlPr>
                        </m:fPr>
                        <m:num>
                          <m:r>
                            <a:rPr lang="fa-IR" sz="2600">
                              <a:latin typeface="Cambria Math" panose="02040503050406030204" pitchFamily="18" charset="0"/>
                            </a:rPr>
                            <m:t>2</m:t>
                          </m:r>
                        </m:num>
                        <m:den>
                          <m:r>
                            <a:rPr lang="fa-IR" sz="2600">
                              <a:latin typeface="Cambria Math" panose="02040503050406030204" pitchFamily="18" charset="0"/>
                            </a:rPr>
                            <m:t>3</m:t>
                          </m:r>
                        </m:den>
                      </m:f>
                      <m:r>
                        <a:rPr lang="el-GR" sz="2600" i="1">
                          <a:latin typeface="Cambria Math" panose="02040503050406030204" pitchFamily="18" charset="0"/>
                        </a:rPr>
                        <m:t>𝜋</m:t>
                      </m:r>
                      <m:sSup>
                        <m:sSupPr>
                          <m:ctrlPr>
                            <a:rPr lang="fa-IR" sz="2600" i="1">
                              <a:latin typeface="Cambria Math" panose="02040503050406030204" pitchFamily="18" charset="0"/>
                            </a:rPr>
                          </m:ctrlPr>
                        </m:sSupPr>
                        <m:e>
                          <m:r>
                            <a:rPr lang="fa-IR" sz="2600" b="0" i="1" smtClean="0">
                              <a:latin typeface="Cambria Math" panose="02040503050406030204" pitchFamily="18" charset="0"/>
                            </a:rPr>
                            <m:t>×</m:t>
                          </m:r>
                          <m:r>
                            <a:rPr lang="fa-IR" sz="2600" b="0" i="1" smtClean="0">
                              <a:latin typeface="Cambria Math" panose="02040503050406030204" pitchFamily="18" charset="0"/>
                            </a:rPr>
                            <m:t>12</m:t>
                          </m:r>
                        </m:e>
                        <m:sup>
                          <m:r>
                            <a:rPr lang="fa-IR" sz="2600">
                              <a:latin typeface="Cambria Math" panose="02040503050406030204" pitchFamily="18" charset="0"/>
                            </a:rPr>
                            <m:t>3</m:t>
                          </m:r>
                        </m:sup>
                      </m:sSup>
                      <m:r>
                        <a:rPr lang="fa-IR" sz="2600" b="0" i="1" smtClean="0">
                          <a:latin typeface="Cambria Math" panose="02040503050406030204" pitchFamily="18" charset="0"/>
                        </a:rPr>
                        <m:t>=</m:t>
                      </m:r>
                      <m:r>
                        <m:rPr>
                          <m:sty m:val="p"/>
                        </m:rPr>
                        <a:rPr lang="en-NZ" sz="2600">
                          <a:solidFill>
                            <a:schemeClr val="tx1">
                              <a:lumMod val="95000"/>
                              <a:lumOff val="5000"/>
                            </a:schemeClr>
                          </a:solidFill>
                          <a:latin typeface="Cambria Math" panose="02040503050406030204" pitchFamily="18" charset="0"/>
                        </a:rPr>
                        <m:t>x</m:t>
                      </m:r>
                      <m:r>
                        <a:rPr lang="en-NZ" sz="2600" i="1">
                          <a:solidFill>
                            <a:schemeClr val="tx1">
                              <a:lumMod val="95000"/>
                              <a:lumOff val="5000"/>
                            </a:schemeClr>
                          </a:solidFill>
                          <a:latin typeface="Cambria Math" panose="02040503050406030204" pitchFamily="18" charset="0"/>
                        </a:rPr>
                        <m:t> </m:t>
                      </m:r>
                      <m:r>
                        <a:rPr lang="el-GR" sz="2600" i="1">
                          <a:latin typeface="Cambria Math" panose="02040503050406030204" pitchFamily="18" charset="0"/>
                        </a:rPr>
                        <m:t>𝜋</m:t>
                      </m:r>
                      <m:r>
                        <a:rPr lang="fa-IR" sz="2600" b="0" i="1" smtClean="0">
                          <a:latin typeface="Cambria Math" panose="02040503050406030204" pitchFamily="18" charset="0"/>
                        </a:rPr>
                        <m:t>×</m:t>
                      </m:r>
                      <m:sSup>
                        <m:sSupPr>
                          <m:ctrlPr>
                            <a:rPr lang="fa-IR" sz="2600" i="1">
                              <a:latin typeface="Cambria Math" panose="02040503050406030204" pitchFamily="18" charset="0"/>
                            </a:rPr>
                          </m:ctrlPr>
                        </m:sSupPr>
                        <m:e>
                          <m:r>
                            <a:rPr lang="fa-IR" sz="2600" b="0" i="1" smtClean="0">
                              <a:latin typeface="Cambria Math" panose="02040503050406030204" pitchFamily="18" charset="0"/>
                            </a:rPr>
                            <m:t>12</m:t>
                          </m:r>
                        </m:e>
                        <m:sup>
                          <m:r>
                            <a:rPr lang="fa-IR" sz="2600">
                              <a:latin typeface="Cambria Math" panose="02040503050406030204" pitchFamily="18" charset="0"/>
                            </a:rPr>
                            <m:t>2</m:t>
                          </m:r>
                        </m:sup>
                      </m:sSup>
                    </m:oMath>
                  </m:oMathPara>
                </a14:m>
                <a:endParaRPr lang="fa-IR"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983673" y="4403942"/>
                <a:ext cx="3228110" cy="844077"/>
              </a:xfrm>
              <a:prstGeom prst="rect">
                <a:avLst/>
              </a:prstGeom>
              <a:blipFill>
                <a:blip r:embed="rId4"/>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34290" y="3301175"/>
                <a:ext cx="2798617" cy="8440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fa-IR" sz="2600" i="1" smtClean="0">
                              <a:latin typeface="Cambria Math" panose="02040503050406030204" pitchFamily="18" charset="0"/>
                            </a:rPr>
                          </m:ctrlPr>
                        </m:fPr>
                        <m:num>
                          <m:r>
                            <a:rPr lang="fa-IR" sz="2600">
                              <a:latin typeface="Cambria Math" panose="02040503050406030204" pitchFamily="18" charset="0"/>
                            </a:rPr>
                            <m:t>2</m:t>
                          </m:r>
                        </m:num>
                        <m:den>
                          <m:r>
                            <a:rPr lang="fa-IR" sz="2600">
                              <a:latin typeface="Cambria Math" panose="02040503050406030204" pitchFamily="18" charset="0"/>
                            </a:rPr>
                            <m:t>3</m:t>
                          </m:r>
                        </m:den>
                      </m:f>
                      <m:r>
                        <a:rPr lang="el-GR" sz="2600" i="1">
                          <a:latin typeface="Cambria Math" panose="02040503050406030204" pitchFamily="18" charset="0"/>
                        </a:rPr>
                        <m:t>𝜋</m:t>
                      </m:r>
                      <m:sSup>
                        <m:sSupPr>
                          <m:ctrlPr>
                            <a:rPr lang="fa-IR" sz="2600" i="1">
                              <a:latin typeface="Cambria Math" panose="02040503050406030204" pitchFamily="18" charset="0"/>
                            </a:rPr>
                          </m:ctrlPr>
                        </m:sSupPr>
                        <m:e>
                          <m:r>
                            <a:rPr lang="fa-IR" sz="2600" i="1">
                              <a:latin typeface="Cambria Math" panose="02040503050406030204" pitchFamily="18" charset="0"/>
                            </a:rPr>
                            <m:t>𝑅</m:t>
                          </m:r>
                        </m:e>
                        <m:sup>
                          <m:r>
                            <a:rPr lang="fa-IR" sz="2600">
                              <a:latin typeface="Cambria Math" panose="02040503050406030204" pitchFamily="18" charset="0"/>
                            </a:rPr>
                            <m:t>3</m:t>
                          </m:r>
                        </m:sup>
                      </m:sSup>
                      <m:r>
                        <a:rPr lang="fa-IR" sz="2600" b="0" i="1" smtClean="0">
                          <a:latin typeface="Cambria Math" panose="02040503050406030204" pitchFamily="18" charset="0"/>
                        </a:rPr>
                        <m:t>=</m:t>
                      </m:r>
                      <m:r>
                        <a:rPr lang="el-GR" sz="2600" i="1">
                          <a:latin typeface="Cambria Math" panose="02040503050406030204" pitchFamily="18" charset="0"/>
                        </a:rPr>
                        <m:t>𝜋</m:t>
                      </m:r>
                      <m:sSup>
                        <m:sSupPr>
                          <m:ctrlPr>
                            <a:rPr lang="fa-IR" sz="2600" i="1">
                              <a:latin typeface="Cambria Math" panose="02040503050406030204" pitchFamily="18" charset="0"/>
                            </a:rPr>
                          </m:ctrlPr>
                        </m:sSupPr>
                        <m:e>
                          <m:r>
                            <a:rPr lang="fa-IR" sz="2600" i="1">
                              <a:latin typeface="Cambria Math" panose="02040503050406030204" pitchFamily="18" charset="0"/>
                            </a:rPr>
                            <m:t>𝑅</m:t>
                          </m:r>
                        </m:e>
                        <m:sup>
                          <m:r>
                            <a:rPr lang="fa-IR" sz="2600">
                              <a:latin typeface="Cambria Math" panose="02040503050406030204" pitchFamily="18" charset="0"/>
                            </a:rPr>
                            <m:t>2</m:t>
                          </m:r>
                        </m:sup>
                      </m:sSup>
                      <m:r>
                        <m:rPr>
                          <m:sty m:val="p"/>
                        </m:rPr>
                        <a:rPr lang="en-NZ" sz="2600" b="0" i="0" smtClean="0">
                          <a:solidFill>
                            <a:schemeClr val="tx1">
                              <a:lumMod val="95000"/>
                              <a:lumOff val="5000"/>
                            </a:schemeClr>
                          </a:solidFill>
                          <a:latin typeface="Cambria Math" panose="02040503050406030204" pitchFamily="18" charset="0"/>
                        </a:rPr>
                        <m:t>x</m:t>
                      </m:r>
                      <m:r>
                        <a:rPr lang="en-NZ" sz="2600" i="1">
                          <a:solidFill>
                            <a:schemeClr val="tx1">
                              <a:lumMod val="95000"/>
                              <a:lumOff val="5000"/>
                            </a:schemeClr>
                          </a:solidFill>
                          <a:latin typeface="Cambria Math" panose="02040503050406030204" pitchFamily="18" charset="0"/>
                        </a:rPr>
                        <m:t> </m:t>
                      </m:r>
                    </m:oMath>
                  </m:oMathPara>
                </a14:m>
                <a:endParaRPr lang="fa-IR"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734290" y="3301175"/>
                <a:ext cx="2798617" cy="844077"/>
              </a:xfrm>
              <a:prstGeom prst="rect">
                <a:avLst/>
              </a:prstGeom>
              <a:blipFill>
                <a:blip r:embed="rId5"/>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13828" y="1309280"/>
                <a:ext cx="439543"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NZ" sz="2600">
                          <a:solidFill>
                            <a:schemeClr val="tx1">
                              <a:lumMod val="95000"/>
                              <a:lumOff val="5000"/>
                            </a:schemeClr>
                          </a:solidFill>
                          <a:latin typeface="Cambria Math" panose="02040503050406030204" pitchFamily="18" charset="0"/>
                        </a:rPr>
                        <m:t>x</m:t>
                      </m:r>
                    </m:oMath>
                  </m:oMathPara>
                </a14:m>
                <a:endParaRPr lang="fa-IR" sz="2600" dirty="0"/>
              </a:p>
            </p:txBody>
          </p:sp>
        </mc:Choice>
        <mc:Fallback xmlns="">
          <p:sp>
            <p:nvSpPr>
              <p:cNvPr id="7" name="Rectangle 6"/>
              <p:cNvSpPr>
                <a:spLocks noRot="1" noChangeAspect="1" noMove="1" noResize="1" noEditPoints="1" noAdjustHandles="1" noChangeArrowheads="1" noChangeShapeType="1" noTextEdit="1"/>
              </p:cNvSpPr>
              <p:nvPr/>
            </p:nvSpPr>
            <p:spPr>
              <a:xfrm>
                <a:off x="1913828" y="1309280"/>
                <a:ext cx="439543" cy="492443"/>
              </a:xfrm>
              <a:prstGeom prst="rect">
                <a:avLst/>
              </a:prstGeom>
              <a:blipFill>
                <a:blip r:embed="rId6"/>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11886" y="5602693"/>
                <a:ext cx="2003884" cy="8440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fa-IR" sz="2600" i="1" smtClean="0">
                              <a:latin typeface="Cambria Math" panose="02040503050406030204" pitchFamily="18" charset="0"/>
                            </a:rPr>
                          </m:ctrlPr>
                        </m:fPr>
                        <m:num>
                          <m:r>
                            <a:rPr lang="fa-IR" sz="2600">
                              <a:latin typeface="Cambria Math" panose="02040503050406030204" pitchFamily="18" charset="0"/>
                            </a:rPr>
                            <m:t>2</m:t>
                          </m:r>
                        </m:num>
                        <m:den>
                          <m:r>
                            <a:rPr lang="fa-IR" sz="2600">
                              <a:latin typeface="Cambria Math" panose="02040503050406030204" pitchFamily="18" charset="0"/>
                            </a:rPr>
                            <m:t>3</m:t>
                          </m:r>
                        </m:den>
                      </m:f>
                      <m:r>
                        <a:rPr lang="fa-IR" sz="2600" b="0" i="1" smtClean="0">
                          <a:latin typeface="Cambria Math" panose="02040503050406030204" pitchFamily="18" charset="0"/>
                        </a:rPr>
                        <m:t>×</m:t>
                      </m:r>
                      <m:r>
                        <a:rPr lang="fa-IR" sz="2600" i="1" smtClean="0">
                          <a:latin typeface="Cambria Math" panose="02040503050406030204" pitchFamily="18" charset="0"/>
                        </a:rPr>
                        <m:t>1</m:t>
                      </m:r>
                      <m:r>
                        <a:rPr lang="fa-IR" sz="2600" b="0" i="1" smtClean="0">
                          <a:latin typeface="Cambria Math" panose="02040503050406030204" pitchFamily="18" charset="0"/>
                        </a:rPr>
                        <m:t>2</m:t>
                      </m:r>
                      <m:r>
                        <a:rPr lang="fa-IR" sz="2600" b="0" i="1" smtClean="0">
                          <a:latin typeface="Cambria Math" panose="02040503050406030204" pitchFamily="18" charset="0"/>
                        </a:rPr>
                        <m:t>=</m:t>
                      </m:r>
                      <m:r>
                        <m:rPr>
                          <m:sty m:val="p"/>
                        </m:rPr>
                        <a:rPr lang="en-NZ" sz="2600">
                          <a:solidFill>
                            <a:schemeClr val="tx1">
                              <a:lumMod val="95000"/>
                              <a:lumOff val="5000"/>
                            </a:schemeClr>
                          </a:solidFill>
                          <a:latin typeface="Cambria Math" panose="02040503050406030204" pitchFamily="18" charset="0"/>
                        </a:rPr>
                        <m:t>x</m:t>
                      </m:r>
                    </m:oMath>
                  </m:oMathPara>
                </a14:m>
                <a:endParaRPr lang="fa-IR"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911886" y="5602693"/>
                <a:ext cx="2003884" cy="844077"/>
              </a:xfrm>
              <a:prstGeom prst="rect">
                <a:avLst/>
              </a:prstGeom>
              <a:blipFill>
                <a:blip r:embed="rId7"/>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10545" y="5778509"/>
                <a:ext cx="1413163" cy="492443"/>
              </a:xfrm>
              <a:prstGeom prst="rect">
                <a:avLst/>
              </a:prstGeom>
              <a:solidFill>
                <a:schemeClr val="accent2"/>
              </a:solidFill>
            </p:spPr>
            <p:txBody>
              <a:bodyPr wrap="square" rtlCol="1">
                <a:spAutoFit/>
              </a:bodyPr>
              <a:lstStyle/>
              <a:p>
                <a14:m>
                  <m:oMath xmlns:m="http://schemas.openxmlformats.org/officeDocument/2006/math">
                    <m:r>
                      <m:rPr>
                        <m:sty m:val="p"/>
                      </m:rPr>
                      <a:rPr lang="en-NZ" sz="2600">
                        <a:solidFill>
                          <a:schemeClr val="tx1">
                            <a:lumMod val="95000"/>
                            <a:lumOff val="5000"/>
                          </a:schemeClr>
                        </a:solidFill>
                        <a:latin typeface="Cambria Math" panose="02040503050406030204" pitchFamily="18" charset="0"/>
                      </a:rPr>
                      <m:t>x</m:t>
                    </m:r>
                    <m:r>
                      <a:rPr lang="fa-IR" sz="2600" i="1">
                        <a:latin typeface="Cambria Math" panose="02040503050406030204" pitchFamily="18" charset="0"/>
                      </a:rPr>
                      <m:t>=</m:t>
                    </m:r>
                    <m:r>
                      <a:rPr lang="fa-IR" sz="2600" i="1">
                        <a:latin typeface="Cambria Math" panose="02040503050406030204" pitchFamily="18" charset="0"/>
                      </a:rPr>
                      <m:t>8</m:t>
                    </m:r>
                  </m:oMath>
                </a14:m>
                <a:r>
                  <a:rPr lang="en-NZ" sz="2600" dirty="0" smtClean="0"/>
                  <a:t>cm</a:t>
                </a:r>
                <a:endParaRPr lang="fa-IR" sz="2600" dirty="0"/>
              </a:p>
            </p:txBody>
          </p:sp>
        </mc:Choice>
        <mc:Fallback xmlns="">
          <p:sp>
            <p:nvSpPr>
              <p:cNvPr id="9" name="TextBox 8"/>
              <p:cNvSpPr txBox="1">
                <a:spLocks noRot="1" noChangeAspect="1" noMove="1" noResize="1" noEditPoints="1" noAdjustHandles="1" noChangeArrowheads="1" noChangeShapeType="1" noTextEdit="1"/>
              </p:cNvSpPr>
              <p:nvPr/>
            </p:nvSpPr>
            <p:spPr>
              <a:xfrm>
                <a:off x="4710545" y="5778509"/>
                <a:ext cx="1413163" cy="492443"/>
              </a:xfrm>
              <a:prstGeom prst="rect">
                <a:avLst/>
              </a:prstGeom>
              <a:blipFill>
                <a:blip r:embed="rId8"/>
                <a:stretch>
                  <a:fillRect t="-9877" r="-3879" b="-30864"/>
                </a:stretch>
              </a:blipFill>
            </p:spPr>
            <p:txBody>
              <a:bodyPr/>
              <a:lstStyle/>
              <a:p>
                <a:r>
                  <a:rPr lang="fa-IR">
                    <a:noFill/>
                  </a:rPr>
                  <a:t> </a:t>
                </a:r>
              </a:p>
            </p:txBody>
          </p:sp>
        </mc:Fallback>
      </mc:AlternateContent>
      <p:sp>
        <p:nvSpPr>
          <p:cNvPr id="10" name="Can 9"/>
          <p:cNvSpPr/>
          <p:nvPr/>
        </p:nvSpPr>
        <p:spPr>
          <a:xfrm>
            <a:off x="9351818" y="1413164"/>
            <a:ext cx="1593273" cy="2770909"/>
          </a:xfrm>
          <a:prstGeom prst="can">
            <a:avLst/>
          </a:prstGeom>
        </p:spPr>
        <p:style>
          <a:lnRef idx="2">
            <a:schemeClr val="accent5"/>
          </a:lnRef>
          <a:fillRef idx="1">
            <a:schemeClr val="lt1"/>
          </a:fillRef>
          <a:effectRef idx="0">
            <a:schemeClr val="accent5"/>
          </a:effectRef>
          <a:fontRef idx="minor">
            <a:schemeClr val="dk1"/>
          </a:fontRef>
        </p:style>
        <p:txBody>
          <a:bodyPr rtlCol="1" anchor="ctr"/>
          <a:lstStyle/>
          <a:p>
            <a:pPr algn="ctr"/>
            <a:endParaRPr lang="fa-IR"/>
          </a:p>
        </p:txBody>
      </p:sp>
      <p:sp>
        <p:nvSpPr>
          <p:cNvPr id="11" name="Flowchart: Magnetic Disk 10"/>
          <p:cNvSpPr/>
          <p:nvPr/>
        </p:nvSpPr>
        <p:spPr>
          <a:xfrm>
            <a:off x="9351818" y="2632364"/>
            <a:ext cx="1593273" cy="155170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ight Brace 11"/>
          <p:cNvSpPr/>
          <p:nvPr/>
        </p:nvSpPr>
        <p:spPr>
          <a:xfrm>
            <a:off x="11042073" y="2840182"/>
            <a:ext cx="318654" cy="1177636"/>
          </a:xfrm>
          <a:prstGeom prst="rightBrace">
            <a:avLst/>
          </a:prstGeom>
        </p:spPr>
        <p:style>
          <a:lnRef idx="3">
            <a:schemeClr val="accent4"/>
          </a:lnRef>
          <a:fillRef idx="0">
            <a:schemeClr val="accent4"/>
          </a:fillRef>
          <a:effectRef idx="2">
            <a:schemeClr val="accent4"/>
          </a:effectRef>
          <a:fontRef idx="minor">
            <a:schemeClr val="tx1"/>
          </a:fontRef>
        </p:style>
        <p:txBody>
          <a:bodyPr rtlCol="1" anchor="ctr"/>
          <a:lstStyle/>
          <a:p>
            <a:pPr algn="ctr"/>
            <a:endParaRPr lang="fa-IR"/>
          </a:p>
        </p:txBody>
      </p:sp>
      <p:sp>
        <p:nvSpPr>
          <p:cNvPr id="13" name="TextBox 12"/>
          <p:cNvSpPr txBox="1"/>
          <p:nvPr/>
        </p:nvSpPr>
        <p:spPr>
          <a:xfrm>
            <a:off x="11360727" y="3167390"/>
            <a:ext cx="429491" cy="523220"/>
          </a:xfrm>
          <a:prstGeom prst="rect">
            <a:avLst/>
          </a:prstGeom>
          <a:noFill/>
        </p:spPr>
        <p:txBody>
          <a:bodyPr wrap="square" rtlCol="1">
            <a:spAutoFit/>
          </a:bodyPr>
          <a:lstStyle/>
          <a:p>
            <a:r>
              <a:rPr lang="en-NZ" sz="2800" b="1" dirty="0" smtClean="0">
                <a:solidFill>
                  <a:srgbClr val="FF0000"/>
                </a:solidFill>
              </a:rPr>
              <a:t>X</a:t>
            </a:r>
            <a:endParaRPr lang="fa-IR" sz="2800" b="1" dirty="0">
              <a:solidFill>
                <a:srgbClr val="FF0000"/>
              </a:solid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165783697"/>
              </p:ext>
            </p:extLst>
          </p:nvPr>
        </p:nvGraphicFramePr>
        <p:xfrm>
          <a:off x="11360727" y="1017701"/>
          <a:ext cx="914400" cy="198438"/>
        </p:xfrm>
        <a:graphic>
          <a:graphicData uri="http://schemas.openxmlformats.org/presentationml/2006/ole">
            <mc:AlternateContent xmlns:mc="http://schemas.openxmlformats.org/markup-compatibility/2006">
              <mc:Choice xmlns:v="urn:schemas-microsoft-com:vml" Requires="v">
                <p:oleObj spid="_x0000_s7176" name="Equation" r:id="rId9" imgW="914400" imgH="198720" progId="Equation.DSMT4">
                  <p:embed/>
                </p:oleObj>
              </mc:Choice>
              <mc:Fallback>
                <p:oleObj name="Equation" r:id="rId9" imgW="914400" imgH="198720" progId="Equation.DSMT4">
                  <p:embed/>
                  <p:pic>
                    <p:nvPicPr>
                      <p:cNvPr id="10" name="Object 9"/>
                      <p:cNvPicPr/>
                      <p:nvPr/>
                    </p:nvPicPr>
                    <p:blipFill>
                      <a:blip r:embed="rId10"/>
                      <a:stretch>
                        <a:fillRect/>
                      </a:stretch>
                    </p:blipFill>
                    <p:spPr>
                      <a:xfrm>
                        <a:off x="11360727" y="1017701"/>
                        <a:ext cx="914400" cy="19843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B598B3A9-9636-4A97-B74E-3611818F96AE}"/>
              </a:ext>
            </a:extLst>
          </p:cNvPr>
          <p:cNvSpPr/>
          <p:nvPr/>
        </p:nvSpPr>
        <p:spPr>
          <a:xfrm>
            <a:off x="9223833" y="6028180"/>
            <a:ext cx="280230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11"/>
              </a:rPr>
              <a:t>http://powerdars.farafile.ir/</a:t>
            </a:r>
            <a:endParaRPr kumimoji="0" lang="en-US" sz="1800" b="0" i="0" u="none" strike="noStrike" kern="0" cap="none" spc="0" normalizeH="0" baseline="0" noProof="0" dirty="0" smtClean="0">
              <a:ln>
                <a:noFill/>
              </a:ln>
              <a:solidFill>
                <a:prstClr val="black"/>
              </a:solidFill>
              <a:effectLst/>
              <a:uLnTx/>
              <a:uFillTx/>
            </a:endParaRPr>
          </a:p>
        </p:txBody>
      </p:sp>
      <p:sp>
        <p:nvSpPr>
          <p:cNvPr id="16" name="TextBox 15"/>
          <p:cNvSpPr txBox="1"/>
          <p:nvPr/>
        </p:nvSpPr>
        <p:spPr>
          <a:xfrm>
            <a:off x="9649172" y="6326274"/>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spTree>
    <p:extLst>
      <p:ext uri="{BB962C8B-B14F-4D97-AF65-F5344CB8AC3E}">
        <p14:creationId xmlns:p14="http://schemas.microsoft.com/office/powerpoint/2010/main" val="36539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0686" y="138546"/>
            <a:ext cx="8640478" cy="692497"/>
          </a:xfrm>
          <a:prstGeom prst="rect">
            <a:avLst/>
          </a:prstGeom>
          <a:noFill/>
        </p:spPr>
        <p:txBody>
          <a:bodyPr wrap="square" rtlCol="1">
            <a:spAutoFit/>
          </a:bodyPr>
          <a:lstStyle/>
          <a:p>
            <a:pPr algn="r"/>
            <a:r>
              <a:rPr lang="fa-IR" sz="3900" b="1" dirty="0" smtClean="0">
                <a:solidFill>
                  <a:srgbClr val="FF0000"/>
                </a:solidFill>
              </a:rPr>
              <a:t>نکته1:</a:t>
            </a:r>
            <a:r>
              <a:rPr lang="fa-IR" sz="3900" dirty="0" smtClean="0"/>
              <a:t>مساحت وحجم کره فقط به شعاع بستگی دارد</a:t>
            </a:r>
            <a:r>
              <a:rPr lang="fa-IR" sz="3900" dirty="0" smtClean="0">
                <a:solidFill>
                  <a:srgbClr val="FF0000"/>
                </a:solidFill>
              </a:rPr>
              <a:t>.</a:t>
            </a:r>
            <a:endParaRPr lang="fa-IR" sz="3900" dirty="0">
              <a:solidFill>
                <a:srgbClr val="FF0000"/>
              </a:solidFill>
            </a:endParaRPr>
          </a:p>
        </p:txBody>
      </p:sp>
      <p:sp>
        <p:nvSpPr>
          <p:cNvPr id="3" name="Cloud Callout 2"/>
          <p:cNvSpPr/>
          <p:nvPr/>
        </p:nvSpPr>
        <p:spPr>
          <a:xfrm>
            <a:off x="10977130" y="1898073"/>
            <a:ext cx="838200" cy="685800"/>
          </a:xfrm>
          <a:prstGeom prst="cloudCallout">
            <a:avLst>
              <a:gd name="adj1" fmla="val -64124"/>
              <a:gd name="adj2" fmla="val 39219"/>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eaLnBrk="1" fontAlgn="auto" hangingPunct="1">
              <a:spcBef>
                <a:spcPts val="0"/>
              </a:spcBef>
              <a:spcAft>
                <a:spcPts val="0"/>
              </a:spcAft>
              <a:defRPr/>
            </a:pPr>
            <a:r>
              <a:rPr lang="fa-IR" b="1" dirty="0">
                <a:solidFill>
                  <a:schemeClr val="tx1"/>
                </a:solidFill>
              </a:rPr>
              <a:t>مثال</a:t>
            </a:r>
          </a:p>
        </p:txBody>
      </p:sp>
      <p:sp>
        <p:nvSpPr>
          <p:cNvPr id="4" name="Rectangle 3"/>
          <p:cNvSpPr/>
          <p:nvPr/>
        </p:nvSpPr>
        <p:spPr>
          <a:xfrm>
            <a:off x="3138054" y="2534771"/>
            <a:ext cx="8924925" cy="8397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1" eaLnBrk="1" fontAlgn="auto" hangingPunct="1">
              <a:spcBef>
                <a:spcPts val="0"/>
              </a:spcBef>
              <a:spcAft>
                <a:spcPts val="0"/>
              </a:spcAft>
              <a:defRPr/>
            </a:pPr>
            <a:r>
              <a:rPr lang="fa-IR" sz="2800" b="1" dirty="0" smtClean="0">
                <a:solidFill>
                  <a:schemeClr val="tx1"/>
                </a:solidFill>
              </a:rPr>
              <a:t>الف) اگر شعاع کره ای را سه برابر کنیم. مساحت آن چند برابر می شود.</a:t>
            </a:r>
            <a:endParaRPr lang="fa-IR" sz="2800" b="1" dirty="0">
              <a:solidFill>
                <a:schemeClr val="tx1"/>
              </a:solidFill>
            </a:endParaRPr>
          </a:p>
        </p:txBody>
      </p:sp>
      <p:sp>
        <p:nvSpPr>
          <p:cNvPr id="6" name="Rectangle 5"/>
          <p:cNvSpPr/>
          <p:nvPr/>
        </p:nvSpPr>
        <p:spPr>
          <a:xfrm>
            <a:off x="7636910" y="2683239"/>
            <a:ext cx="1176338" cy="573229"/>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pic>
        <p:nvPicPr>
          <p:cNvPr id="7" name="Picture 6"/>
          <p:cNvPicPr>
            <a:picLocks noChangeAspect="1"/>
          </p:cNvPicPr>
          <p:nvPr/>
        </p:nvPicPr>
        <p:blipFill>
          <a:blip r:embed="rId2"/>
          <a:stretch>
            <a:fillRect/>
          </a:stretch>
        </p:blipFill>
        <p:spPr>
          <a:xfrm>
            <a:off x="2985654" y="3289456"/>
            <a:ext cx="2248214" cy="809738"/>
          </a:xfrm>
          <a:prstGeom prst="rect">
            <a:avLst/>
          </a:prstGeom>
        </p:spPr>
      </p:pic>
      <p:sp>
        <p:nvSpPr>
          <p:cNvPr id="8" name="Rectangle 7"/>
          <p:cNvSpPr/>
          <p:nvPr/>
        </p:nvSpPr>
        <p:spPr>
          <a:xfrm>
            <a:off x="5684002" y="3101304"/>
            <a:ext cx="4438294" cy="10967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1" eaLnBrk="1" fontAlgn="auto" hangingPunct="1">
              <a:spcBef>
                <a:spcPts val="0"/>
              </a:spcBef>
              <a:spcAft>
                <a:spcPts val="0"/>
              </a:spcAft>
              <a:defRPr/>
            </a:pPr>
            <a:r>
              <a:rPr lang="fa-IR" sz="3200" b="1" dirty="0" smtClean="0">
                <a:solidFill>
                  <a:srgbClr val="00B050"/>
                </a:solidFill>
                <a:effectLst>
                  <a:glow rad="228600">
                    <a:schemeClr val="accent2">
                      <a:satMod val="175000"/>
                      <a:alpha val="40000"/>
                    </a:schemeClr>
                  </a:glow>
                </a:effectLst>
              </a:rPr>
              <a:t>مساحت کره نه برابر می شود</a:t>
            </a:r>
            <a:endParaRPr lang="fa-IR" sz="3200" b="1" dirty="0">
              <a:solidFill>
                <a:srgbClr val="00B050"/>
              </a:solidFill>
              <a:effectLst>
                <a:glow rad="228600">
                  <a:schemeClr val="accent2">
                    <a:satMod val="175000"/>
                    <a:alpha val="40000"/>
                  </a:schemeClr>
                </a:glow>
              </a:effectLst>
            </a:endParaRPr>
          </a:p>
        </p:txBody>
      </p:sp>
      <p:sp>
        <p:nvSpPr>
          <p:cNvPr id="9" name="Rectangle 8"/>
          <p:cNvSpPr/>
          <p:nvPr/>
        </p:nvSpPr>
        <p:spPr>
          <a:xfrm>
            <a:off x="3440686" y="3899016"/>
            <a:ext cx="8924925" cy="8397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1" eaLnBrk="1" fontAlgn="auto" hangingPunct="1">
              <a:spcBef>
                <a:spcPts val="0"/>
              </a:spcBef>
              <a:spcAft>
                <a:spcPts val="0"/>
              </a:spcAft>
              <a:defRPr/>
            </a:pPr>
            <a:r>
              <a:rPr lang="fa-IR" sz="2800" b="1" dirty="0" smtClean="0">
                <a:solidFill>
                  <a:schemeClr val="tx1"/>
                </a:solidFill>
              </a:rPr>
              <a:t>ب) اگر شعاع کره ای را دو برابر کنیم. حجم آن چند برابر می شود.</a:t>
            </a:r>
            <a:endParaRPr lang="fa-IR" sz="2800" b="1" dirty="0">
              <a:solidFill>
                <a:schemeClr val="tx1"/>
              </a:solidFill>
            </a:endParaRPr>
          </a:p>
        </p:txBody>
      </p:sp>
      <p:sp>
        <p:nvSpPr>
          <p:cNvPr id="12" name="Rectangle 11"/>
          <p:cNvSpPr/>
          <p:nvPr/>
        </p:nvSpPr>
        <p:spPr>
          <a:xfrm>
            <a:off x="7900554" y="4063292"/>
            <a:ext cx="1176338" cy="573229"/>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pic>
        <p:nvPicPr>
          <p:cNvPr id="13" name="Picture 12"/>
          <p:cNvPicPr>
            <a:picLocks noChangeAspect="1"/>
          </p:cNvPicPr>
          <p:nvPr/>
        </p:nvPicPr>
        <p:blipFill>
          <a:blip r:embed="rId3"/>
          <a:stretch>
            <a:fillRect/>
          </a:stretch>
        </p:blipFill>
        <p:spPr>
          <a:xfrm>
            <a:off x="3135779" y="4665525"/>
            <a:ext cx="2248214" cy="809738"/>
          </a:xfrm>
          <a:prstGeom prst="rect">
            <a:avLst/>
          </a:prstGeom>
        </p:spPr>
      </p:pic>
      <p:sp>
        <p:nvSpPr>
          <p:cNvPr id="14" name="Rectangle 13"/>
          <p:cNvSpPr/>
          <p:nvPr/>
        </p:nvSpPr>
        <p:spPr>
          <a:xfrm>
            <a:off x="5710160" y="4480875"/>
            <a:ext cx="4438294" cy="109678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1" eaLnBrk="1" fontAlgn="auto" hangingPunct="1">
              <a:spcBef>
                <a:spcPts val="0"/>
              </a:spcBef>
              <a:spcAft>
                <a:spcPts val="0"/>
              </a:spcAft>
              <a:defRPr/>
            </a:pPr>
            <a:r>
              <a:rPr lang="fa-IR" sz="3200" b="1" dirty="0" smtClean="0">
                <a:solidFill>
                  <a:srgbClr val="00B050"/>
                </a:solidFill>
                <a:effectLst>
                  <a:glow rad="228600">
                    <a:schemeClr val="accent2">
                      <a:satMod val="175000"/>
                      <a:alpha val="40000"/>
                    </a:schemeClr>
                  </a:glow>
                </a:effectLst>
              </a:rPr>
              <a:t>حجم کره هشت برابر می شود</a:t>
            </a:r>
            <a:endParaRPr lang="fa-IR" sz="3200" b="1" dirty="0">
              <a:solidFill>
                <a:srgbClr val="00B050"/>
              </a:solidFill>
              <a:effectLst>
                <a:glow rad="228600">
                  <a:schemeClr val="accent2">
                    <a:satMod val="175000"/>
                    <a:alpha val="40000"/>
                  </a:schemeClr>
                </a:glow>
              </a:effectLst>
            </a:endParaRPr>
          </a:p>
        </p:txBody>
      </p:sp>
      <p:pic>
        <p:nvPicPr>
          <p:cNvPr id="28" name="Picture 27"/>
          <p:cNvPicPr>
            <a:picLocks noChangeAspect="1"/>
          </p:cNvPicPr>
          <p:nvPr/>
        </p:nvPicPr>
        <p:blipFill>
          <a:blip r:embed="rId4"/>
          <a:stretch>
            <a:fillRect/>
          </a:stretch>
        </p:blipFill>
        <p:spPr>
          <a:xfrm>
            <a:off x="2193942" y="929168"/>
            <a:ext cx="8535539" cy="1590897"/>
          </a:xfrm>
          <a:prstGeom prst="rect">
            <a:avLst/>
          </a:prstGeom>
        </p:spPr>
      </p:pic>
      <p:pic>
        <p:nvPicPr>
          <p:cNvPr id="29" name="Picture 28"/>
          <p:cNvPicPr>
            <a:picLocks noChangeAspect="1"/>
          </p:cNvPicPr>
          <p:nvPr/>
        </p:nvPicPr>
        <p:blipFill>
          <a:blip r:embed="rId5"/>
          <a:stretch>
            <a:fillRect/>
          </a:stretch>
        </p:blipFill>
        <p:spPr>
          <a:xfrm>
            <a:off x="10357789" y="897413"/>
            <a:ext cx="1543265" cy="828791"/>
          </a:xfrm>
          <a:prstGeom prst="rect">
            <a:avLst/>
          </a:prstGeom>
        </p:spPr>
      </p:pic>
      <p:grpSp>
        <p:nvGrpSpPr>
          <p:cNvPr id="15" name="Group 14"/>
          <p:cNvGrpSpPr/>
          <p:nvPr/>
        </p:nvGrpSpPr>
        <p:grpSpPr>
          <a:xfrm>
            <a:off x="238793" y="2683239"/>
            <a:ext cx="2420694" cy="2695217"/>
            <a:chOff x="5847092" y="1583032"/>
            <a:chExt cx="3846418" cy="4722647"/>
          </a:xfrm>
        </p:grpSpPr>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77451" y1="62097" x2="77451" y2="62097"/>
                          <a14:foregroundMark x1="86275" y1="81855" x2="86275" y2="81855"/>
                        </a14:backgroundRemoval>
                      </a14:imgEffect>
                    </a14:imgLayer>
                  </a14:imgProps>
                </a:ext>
                <a:ext uri="{28A0092B-C50C-407E-A947-70E740481C1C}">
                  <a14:useLocalDpi xmlns:a14="http://schemas.microsoft.com/office/drawing/2010/main" val="0"/>
                </a:ext>
              </a:extLst>
            </a:blip>
            <a:stretch>
              <a:fillRect/>
            </a:stretch>
          </p:blipFill>
          <p:spPr>
            <a:xfrm>
              <a:off x="5847092" y="1583032"/>
              <a:ext cx="2301799" cy="2798265"/>
            </a:xfrm>
            <a:prstGeom prst="rect">
              <a:avLst/>
            </a:prstGeom>
          </p:spPr>
        </p:pic>
        <p:grpSp>
          <p:nvGrpSpPr>
            <p:cNvPr id="17" name="Group 16"/>
            <p:cNvGrpSpPr/>
            <p:nvPr/>
          </p:nvGrpSpPr>
          <p:grpSpPr>
            <a:xfrm>
              <a:off x="6753674" y="3616042"/>
              <a:ext cx="2939836" cy="2689637"/>
              <a:chOff x="208898" y="1522640"/>
              <a:chExt cx="2939836" cy="2689637"/>
            </a:xfrm>
          </p:grpSpPr>
          <p:pic>
            <p:nvPicPr>
              <p:cNvPr id="18" name="Picture 17"/>
              <p:cNvPicPr>
                <a:picLocks noChangeAspect="1"/>
              </p:cNvPicPr>
              <p:nvPr/>
            </p:nvPicPr>
            <p:blipFill>
              <a:blip r:embed="rId8">
                <a:extLst>
                  <a:ext uri="{BEBA8EAE-BF5A-486C-A8C5-ECC9F3942E4B}">
                    <a14:imgProps xmlns:a14="http://schemas.microsoft.com/office/drawing/2010/main">
                      <a14:imgLayer r:embed="rId9">
                        <a14:imgEffect>
                          <a14:backgroundRemoval t="9302" b="93953" l="2128" r="99149">
                            <a14:backgroundMark x1="43830" y1="43721" x2="60000" y2="59070"/>
                          </a14:backgroundRemoval>
                        </a14:imgEffect>
                      </a14:imgLayer>
                    </a14:imgProps>
                  </a:ext>
                  <a:ext uri="{28A0092B-C50C-407E-A947-70E740481C1C}">
                    <a14:useLocalDpi xmlns:a14="http://schemas.microsoft.com/office/drawing/2010/main" val="0"/>
                  </a:ext>
                </a:extLst>
              </a:blip>
              <a:stretch>
                <a:fillRect/>
              </a:stretch>
            </p:blipFill>
            <p:spPr>
              <a:xfrm>
                <a:off x="208898" y="1522640"/>
                <a:ext cx="2939836" cy="2689637"/>
              </a:xfrm>
              <a:prstGeom prst="rect">
                <a:avLst/>
              </a:prstGeom>
            </p:spPr>
          </p:pic>
          <p:sp>
            <p:nvSpPr>
              <p:cNvPr id="19" name="TextBox 18"/>
              <p:cNvSpPr txBox="1"/>
              <p:nvPr/>
            </p:nvSpPr>
            <p:spPr>
              <a:xfrm>
                <a:off x="1156301" y="2575070"/>
                <a:ext cx="1045030" cy="701086"/>
              </a:xfrm>
              <a:prstGeom prst="rect">
                <a:avLst/>
              </a:prstGeom>
              <a:noFill/>
            </p:spPr>
            <p:txBody>
              <a:bodyPr wrap="square" rtlCol="1">
                <a:spAutoFit/>
              </a:bodyPr>
              <a:lstStyle/>
              <a:p>
                <a:r>
                  <a:rPr lang="fa-IR" sz="2000" b="1" dirty="0" smtClean="0">
                    <a:cs typeface="B Titr" panose="00000700000000000000" pitchFamily="2" charset="-78"/>
                  </a:rPr>
                  <a:t>نمونه</a:t>
                </a:r>
                <a:endParaRPr lang="fa-IR" sz="3200" b="1" dirty="0">
                  <a:cs typeface="B Titr" panose="00000700000000000000" pitchFamily="2" charset="-78"/>
                </a:endParaRPr>
              </a:p>
            </p:txBody>
          </p:sp>
        </p:grpSp>
      </p:grpSp>
      <p:sp>
        <p:nvSpPr>
          <p:cNvPr id="20" name="Rectangle 19">
            <a:extLst>
              <a:ext uri="{FF2B5EF4-FFF2-40B4-BE49-F238E27FC236}">
                <a16:creationId xmlns:a16="http://schemas.microsoft.com/office/drawing/2014/main" id="{B598B3A9-9636-4A97-B74E-3611818F96AE}"/>
              </a:ext>
            </a:extLst>
          </p:cNvPr>
          <p:cNvSpPr/>
          <p:nvPr/>
        </p:nvSpPr>
        <p:spPr>
          <a:xfrm>
            <a:off x="9223833" y="6028180"/>
            <a:ext cx="280230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10"/>
              </a:rPr>
              <a:t>http://powerdars.farafile.ir/</a:t>
            </a:r>
            <a:endParaRPr kumimoji="0" lang="en-US" sz="1800" b="0" i="0" u="none" strike="noStrike" kern="0" cap="none" spc="0" normalizeH="0" baseline="0" noProof="0" dirty="0" smtClean="0">
              <a:ln>
                <a:noFill/>
              </a:ln>
              <a:solidFill>
                <a:prstClr val="black"/>
              </a:solidFill>
              <a:effectLst/>
              <a:uLnTx/>
              <a:uFillTx/>
            </a:endParaRPr>
          </a:p>
        </p:txBody>
      </p:sp>
      <p:sp>
        <p:nvSpPr>
          <p:cNvPr id="21" name="TextBox 20"/>
          <p:cNvSpPr txBox="1"/>
          <p:nvPr/>
        </p:nvSpPr>
        <p:spPr>
          <a:xfrm>
            <a:off x="9649172" y="6326274"/>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sp>
        <p:nvSpPr>
          <p:cNvPr id="22" name="Rectangle 21">
            <a:extLst>
              <a:ext uri="{FF2B5EF4-FFF2-40B4-BE49-F238E27FC236}">
                <a16:creationId xmlns:a16="http://schemas.microsoft.com/office/drawing/2014/main" id="{B598B3A9-9636-4A97-B74E-3611818F96AE}"/>
              </a:ext>
            </a:extLst>
          </p:cNvPr>
          <p:cNvSpPr/>
          <p:nvPr/>
        </p:nvSpPr>
        <p:spPr>
          <a:xfrm>
            <a:off x="98772" y="6028180"/>
            <a:ext cx="280230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10"/>
              </a:rPr>
              <a:t>http://powerdars.farafile.ir/</a:t>
            </a:r>
            <a:endParaRPr kumimoji="0" lang="en-US" sz="1800" b="0" i="0" u="none" strike="noStrike" kern="0" cap="none" spc="0" normalizeH="0" baseline="0" noProof="0" dirty="0" smtClean="0">
              <a:ln>
                <a:noFill/>
              </a:ln>
              <a:solidFill>
                <a:prstClr val="black"/>
              </a:solidFill>
              <a:effectLst/>
              <a:uLnTx/>
              <a:uFillTx/>
            </a:endParaRPr>
          </a:p>
        </p:txBody>
      </p:sp>
      <p:sp>
        <p:nvSpPr>
          <p:cNvPr id="23" name="TextBox 22"/>
          <p:cNvSpPr txBox="1"/>
          <p:nvPr/>
        </p:nvSpPr>
        <p:spPr>
          <a:xfrm>
            <a:off x="524111" y="6326274"/>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spTree>
    <p:extLst>
      <p:ext uri="{BB962C8B-B14F-4D97-AF65-F5344CB8AC3E}">
        <p14:creationId xmlns:p14="http://schemas.microsoft.com/office/powerpoint/2010/main" val="295017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ircle(in)">
                                      <p:cBhvr>
                                        <p:cTn id="15" dur="20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9" presetID="17" presetClass="exit" presetSubtype="10" fill="hold" grpId="1" nodeType="withEffect">
                                  <p:stCondLst>
                                    <p:cond delay="0"/>
                                  </p:stCondLst>
                                  <p:childTnLst>
                                    <p:anim calcmode="lin" valueType="num">
                                      <p:cBhvr>
                                        <p:cTn id="50" dur="500"/>
                                        <p:tgtEl>
                                          <p:spTgt spid="6"/>
                                        </p:tgtEl>
                                        <p:attrNameLst>
                                          <p:attrName>ppt_w</p:attrName>
                                        </p:attrNameLst>
                                      </p:cBhvr>
                                      <p:tavLst>
                                        <p:tav tm="0">
                                          <p:val>
                                            <p:strVal val="ppt_w"/>
                                          </p:val>
                                        </p:tav>
                                        <p:tav tm="100000">
                                          <p:val>
                                            <p:fltVal val="0"/>
                                          </p:val>
                                        </p:tav>
                                      </p:tavLst>
                                    </p:anim>
                                    <p:anim calcmode="lin" valueType="num">
                                      <p:cBhvr>
                                        <p:cTn id="51" dur="500"/>
                                        <p:tgtEl>
                                          <p:spTgt spid="6"/>
                                        </p:tgtEl>
                                        <p:attrNameLst>
                                          <p:attrName>ppt_h</p:attrName>
                                        </p:attrNameLst>
                                      </p:cBhvr>
                                      <p:tavLst>
                                        <p:tav tm="0">
                                          <p:val>
                                            <p:strVal val="ppt_h"/>
                                          </p:val>
                                        </p:tav>
                                        <p:tav tm="100000">
                                          <p:val>
                                            <p:strVal val="ppt_h"/>
                                          </p:val>
                                        </p:tav>
                                      </p:tavLst>
                                    </p:anim>
                                    <p:set>
                                      <p:cBhvr>
                                        <p:cTn id="52" dur="1" fill="hold">
                                          <p:stCondLst>
                                            <p:cond delay="499"/>
                                          </p:stCondLst>
                                        </p:cTn>
                                        <p:tgtEl>
                                          <p:spTgt spid="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righ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37"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anim calcmode="lin" valueType="num">
                                      <p:cBhvr>
                                        <p:cTn id="75" dur="1000" fill="hold"/>
                                        <p:tgtEl>
                                          <p:spTgt spid="14"/>
                                        </p:tgtEl>
                                        <p:attrNameLst>
                                          <p:attrName>ppt_x</p:attrName>
                                        </p:attrNameLst>
                                      </p:cBhvr>
                                      <p:tavLst>
                                        <p:tav tm="0">
                                          <p:val>
                                            <p:strVal val="#ppt_x"/>
                                          </p:val>
                                        </p:tav>
                                        <p:tav tm="100000">
                                          <p:val>
                                            <p:strVal val="#ppt_x"/>
                                          </p:val>
                                        </p:tav>
                                      </p:tavLst>
                                    </p:anim>
                                    <p:anim calcmode="lin" valueType="num">
                                      <p:cBhvr>
                                        <p:cTn id="76" dur="900" decel="100000" fill="hold"/>
                                        <p:tgtEl>
                                          <p:spTgt spid="14"/>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78" presetID="17" presetClass="exit" presetSubtype="10" fill="hold" grpId="1" nodeType="withEffect">
                                  <p:stCondLst>
                                    <p:cond delay="0"/>
                                  </p:stCondLst>
                                  <p:childTnLst>
                                    <p:anim calcmode="lin" valueType="num">
                                      <p:cBhvr>
                                        <p:cTn id="79" dur="500"/>
                                        <p:tgtEl>
                                          <p:spTgt spid="12"/>
                                        </p:tgtEl>
                                        <p:attrNameLst>
                                          <p:attrName>ppt_w</p:attrName>
                                        </p:attrNameLst>
                                      </p:cBhvr>
                                      <p:tavLst>
                                        <p:tav tm="0">
                                          <p:val>
                                            <p:strVal val="ppt_w"/>
                                          </p:val>
                                        </p:tav>
                                        <p:tav tm="100000">
                                          <p:val>
                                            <p:fltVal val="0"/>
                                          </p:val>
                                        </p:tav>
                                      </p:tavLst>
                                    </p:anim>
                                    <p:anim calcmode="lin" valueType="num">
                                      <p:cBhvr>
                                        <p:cTn id="80" dur="500"/>
                                        <p:tgtEl>
                                          <p:spTgt spid="12"/>
                                        </p:tgtEl>
                                        <p:attrNameLst>
                                          <p:attrName>ppt_h</p:attrName>
                                        </p:attrNameLst>
                                      </p:cBhvr>
                                      <p:tavLst>
                                        <p:tav tm="0">
                                          <p:val>
                                            <p:strVal val="ppt_h"/>
                                          </p:val>
                                        </p:tav>
                                        <p:tav tm="100000">
                                          <p:val>
                                            <p:strVal val="ppt_h"/>
                                          </p:val>
                                        </p:tav>
                                      </p:tavLst>
                                    </p:anim>
                                    <p:set>
                                      <p:cBhvr>
                                        <p:cTn id="8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6" grpId="1" animBg="1"/>
      <p:bldP spid="8" grpId="0"/>
      <p:bldP spid="9" grpId="0"/>
      <p:bldP spid="12" grpId="0" animBg="1"/>
      <p:bldP spid="12" grpId="1"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2677656"/>
          </a:xfrm>
          <a:prstGeom prst="rect">
            <a:avLst/>
          </a:prstGeom>
          <a:noFill/>
        </p:spPr>
        <p:txBody>
          <a:bodyPr wrap="square" rtlCol="1">
            <a:spAutoFit/>
          </a:bodyPr>
          <a:lstStyle/>
          <a:p>
            <a:pPr algn="r"/>
            <a:r>
              <a:rPr lang="fa-IR" sz="2800" dirty="0" smtClean="0">
                <a:solidFill>
                  <a:srgbClr val="FF0000"/>
                </a:solidFill>
              </a:rPr>
              <a:t>هرم:</a:t>
            </a:r>
            <a:r>
              <a:rPr lang="fa-IR" sz="2800" dirty="0" smtClean="0"/>
              <a:t>یک شکل فضایی است که دارای یک سطح زیرین به نام </a:t>
            </a:r>
            <a:r>
              <a:rPr lang="fa-IR" sz="2800" dirty="0" smtClean="0">
                <a:solidFill>
                  <a:srgbClr val="FF0000"/>
                </a:solidFill>
              </a:rPr>
              <a:t>قاعده</a:t>
            </a:r>
            <a:r>
              <a:rPr lang="fa-IR" sz="2800" dirty="0" smtClean="0"/>
              <a:t> است که قاعده هرم چندضلعی است</a:t>
            </a:r>
            <a:r>
              <a:rPr lang="fa-IR" sz="2800" dirty="0" smtClean="0">
                <a:solidFill>
                  <a:srgbClr val="FF0000"/>
                </a:solidFill>
              </a:rPr>
              <a:t>.</a:t>
            </a:r>
            <a:r>
              <a:rPr lang="fa-IR" sz="2800" dirty="0" smtClean="0"/>
              <a:t> روی هر ضلع قاعده یک سطح وجود داردکه همه این سطح ها دریک نقطه به نام راس باهم مشترک هستند به فاصله راس هرم تا قاعده هرم ارتفاع گویند وجه های جانبی هرم مثلث است</a:t>
            </a:r>
            <a:r>
              <a:rPr lang="fa-IR" sz="2800" dirty="0" smtClean="0">
                <a:solidFill>
                  <a:srgbClr val="FF0000"/>
                </a:solidFill>
              </a:rPr>
              <a:t>.</a:t>
            </a:r>
            <a:r>
              <a:rPr lang="fa-IR" sz="2800" dirty="0" smtClean="0"/>
              <a:t> درنام گذاری هرم معمولاً از راس شروع می کنیم</a:t>
            </a:r>
            <a:r>
              <a:rPr lang="fa-IR" sz="2800" dirty="0" smtClean="0">
                <a:solidFill>
                  <a:srgbClr val="FF0000"/>
                </a:solidFill>
              </a:rPr>
              <a:t>.</a:t>
            </a:r>
          </a:p>
          <a:p>
            <a:pPr algn="r"/>
            <a:endParaRPr lang="fa-IR" sz="2800" dirty="0" smtClean="0">
              <a:solidFill>
                <a:srgbClr val="FF0000"/>
              </a:solidFill>
            </a:endParaRPr>
          </a:p>
          <a:p>
            <a:pPr algn="r"/>
            <a:r>
              <a:rPr lang="fa-IR" sz="2800" dirty="0" smtClean="0">
                <a:solidFill>
                  <a:srgbClr val="FF0000"/>
                </a:solidFill>
              </a:rPr>
              <a:t>نکته:</a:t>
            </a:r>
            <a:r>
              <a:rPr lang="fa-IR" sz="2800" dirty="0" smtClean="0"/>
              <a:t>اگرقاعده هرم دایره باشد،</a:t>
            </a:r>
            <a:r>
              <a:rPr lang="fa-IR" sz="2800" dirty="0" smtClean="0">
                <a:solidFill>
                  <a:srgbClr val="FF0000"/>
                </a:solidFill>
              </a:rPr>
              <a:t>مخروط </a:t>
            </a:r>
            <a:r>
              <a:rPr lang="fa-IR" sz="2800" dirty="0" smtClean="0"/>
              <a:t>گویند</a:t>
            </a:r>
            <a:r>
              <a:rPr lang="fa-IR" sz="2800" dirty="0" smtClean="0">
                <a:solidFill>
                  <a:srgbClr val="FF0000"/>
                </a:solidFill>
              </a:rPr>
              <a:t>.</a:t>
            </a:r>
            <a:endParaRPr lang="fa-IR" sz="2800" dirty="0">
              <a:solidFill>
                <a:srgbClr val="FF0000"/>
              </a:solidFill>
            </a:endParaRPr>
          </a:p>
        </p:txBody>
      </p:sp>
      <p:grpSp>
        <p:nvGrpSpPr>
          <p:cNvPr id="3" name="Group 2"/>
          <p:cNvGrpSpPr>
            <a:grpSpLocks/>
          </p:cNvGrpSpPr>
          <p:nvPr/>
        </p:nvGrpSpPr>
        <p:grpSpPr bwMode="auto">
          <a:xfrm>
            <a:off x="391246" y="2646218"/>
            <a:ext cx="3362326" cy="3781425"/>
            <a:chOff x="-245864" y="-391"/>
            <a:chExt cx="3362504" cy="3782103"/>
          </a:xfrm>
        </p:grpSpPr>
        <p:grpSp>
          <p:nvGrpSpPr>
            <p:cNvPr id="4" name="Group 27"/>
            <p:cNvGrpSpPr>
              <a:grpSpLocks/>
            </p:cNvGrpSpPr>
            <p:nvPr/>
          </p:nvGrpSpPr>
          <p:grpSpPr bwMode="auto">
            <a:xfrm>
              <a:off x="-245864" y="-391"/>
              <a:ext cx="3362504" cy="3782103"/>
              <a:chOff x="527406" y="334542"/>
              <a:chExt cx="3362504" cy="3782103"/>
            </a:xfrm>
          </p:grpSpPr>
          <p:grpSp>
            <p:nvGrpSpPr>
              <p:cNvPr id="6" name="Group 25"/>
              <p:cNvGrpSpPr>
                <a:grpSpLocks/>
              </p:cNvGrpSpPr>
              <p:nvPr/>
            </p:nvGrpSpPr>
            <p:grpSpPr bwMode="auto">
              <a:xfrm>
                <a:off x="527406" y="334542"/>
                <a:ext cx="3362504" cy="3782103"/>
                <a:chOff x="527406" y="334542"/>
                <a:chExt cx="3362504" cy="3782103"/>
              </a:xfrm>
            </p:grpSpPr>
            <p:grpSp>
              <p:nvGrpSpPr>
                <p:cNvPr id="8" name="Group 24"/>
                <p:cNvGrpSpPr>
                  <a:grpSpLocks/>
                </p:cNvGrpSpPr>
                <p:nvPr/>
              </p:nvGrpSpPr>
              <p:grpSpPr bwMode="auto">
                <a:xfrm>
                  <a:off x="1231405" y="334542"/>
                  <a:ext cx="2231878" cy="3110950"/>
                  <a:chOff x="1231405" y="334542"/>
                  <a:chExt cx="2231878" cy="3110950"/>
                </a:xfrm>
              </p:grpSpPr>
              <p:grpSp>
                <p:nvGrpSpPr>
                  <p:cNvPr id="14" name="Group 21"/>
                  <p:cNvGrpSpPr>
                    <a:grpSpLocks/>
                  </p:cNvGrpSpPr>
                  <p:nvPr/>
                </p:nvGrpSpPr>
                <p:grpSpPr bwMode="auto">
                  <a:xfrm>
                    <a:off x="1231405" y="1045412"/>
                    <a:ext cx="2231878" cy="2400080"/>
                    <a:chOff x="1227794" y="446616"/>
                    <a:chExt cx="2231878" cy="2400080"/>
                  </a:xfrm>
                </p:grpSpPr>
                <p:sp>
                  <p:nvSpPr>
                    <p:cNvPr id="17" name="Regular Pentagon 16"/>
                    <p:cNvSpPr/>
                    <p:nvPr/>
                  </p:nvSpPr>
                  <p:spPr>
                    <a:xfrm>
                      <a:off x="1235033" y="1828447"/>
                      <a:ext cx="2224205" cy="990778"/>
                    </a:xfrm>
                    <a:prstGeom prst="pentagon">
                      <a:avLst/>
                    </a:prstGeom>
                    <a:ln w="38100"/>
                  </p:spPr>
                  <p:style>
                    <a:lnRef idx="2">
                      <a:schemeClr val="dk1"/>
                    </a:lnRef>
                    <a:fillRef idx="1">
                      <a:schemeClr val="lt1"/>
                    </a:fillRef>
                    <a:effectRef idx="0">
                      <a:schemeClr val="dk1"/>
                    </a:effectRef>
                    <a:fontRef idx="minor">
                      <a:schemeClr val="dk1"/>
                    </a:fontRef>
                  </p:style>
                  <p:txBody>
                    <a:bodyPr anchor="ctr"/>
                    <a:lstStyle/>
                    <a:p>
                      <a:pPr algn="ctr" rtl="1" eaLnBrk="1" fontAlgn="auto" hangingPunct="1">
                        <a:spcBef>
                          <a:spcPts val="0"/>
                        </a:spcBef>
                        <a:spcAft>
                          <a:spcPts val="0"/>
                        </a:spcAft>
                        <a:defRPr/>
                      </a:pPr>
                      <a:endParaRPr lang="en-US"/>
                    </a:p>
                  </p:txBody>
                </p:sp>
                <p:cxnSp>
                  <p:nvCxnSpPr>
                    <p:cNvPr id="18" name="Straight Connector 17"/>
                    <p:cNvCxnSpPr>
                      <a:endCxn id="17" idx="5"/>
                    </p:cNvCxnSpPr>
                    <p:nvPr/>
                  </p:nvCxnSpPr>
                  <p:spPr>
                    <a:xfrm>
                      <a:off x="2382856" y="467716"/>
                      <a:ext cx="1076382" cy="1738623"/>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a:endCxn id="17" idx="4"/>
                    </p:cNvCxnSpPr>
                    <p:nvPr/>
                  </p:nvCxnSpPr>
                  <p:spPr>
                    <a:xfrm>
                      <a:off x="2374919" y="467716"/>
                      <a:ext cx="658847" cy="2351508"/>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1646217" y="496296"/>
                      <a:ext cx="700125" cy="2349921"/>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1227095" y="467716"/>
                      <a:ext cx="1119247" cy="171957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333641" y="447074"/>
                      <a:ext cx="55565" cy="2045066"/>
                    </a:xfrm>
                    <a:prstGeom prst="line">
                      <a:avLst/>
                    </a:prstGeom>
                    <a:ln w="38100">
                      <a:prstDash val="sysDash"/>
                    </a:ln>
                  </p:spPr>
                  <p:style>
                    <a:lnRef idx="1">
                      <a:schemeClr val="dk1"/>
                    </a:lnRef>
                    <a:fillRef idx="0">
                      <a:schemeClr val="dk1"/>
                    </a:fillRef>
                    <a:effectRef idx="0">
                      <a:schemeClr val="dk1"/>
                    </a:effectRef>
                    <a:fontRef idx="minor">
                      <a:schemeClr val="tx1"/>
                    </a:fontRef>
                  </p:style>
                </p:cxnSp>
              </p:grpSp>
              <p:sp>
                <p:nvSpPr>
                  <p:cNvPr id="15" name="Rectangle 14"/>
                  <p:cNvSpPr>
                    <a:spLocks noRot="1" noChangeAspect="1" noMove="1" noResize="1" noEditPoints="1" noAdjustHandles="1" noChangeArrowheads="1" noChangeShapeType="1" noTextEdit="1"/>
                  </p:cNvSpPr>
                  <p:nvPr/>
                </p:nvSpPr>
                <p:spPr>
                  <a:xfrm>
                    <a:off x="1929191" y="334542"/>
                    <a:ext cx="685800" cy="826084"/>
                  </a:xfrm>
                  <a:prstGeom prst="rect">
                    <a:avLst/>
                  </a:prstGeom>
                  <a:blipFill rotWithShape="0">
                    <a:blip r:embed="rId2"/>
                    <a:stretch>
                      <a:fillRect/>
                    </a:stretch>
                  </a:blipFill>
                  <a:ln>
                    <a:noFill/>
                  </a:ln>
                </p:spPr>
                <p:txBody>
                  <a:bodyPr/>
                  <a:lstStyle/>
                  <a:p>
                    <a:r>
                      <a:rPr lang="en-US">
                        <a:noFill/>
                      </a:rPr>
                      <a:t> </a:t>
                    </a:r>
                  </a:p>
                </p:txBody>
              </p:sp>
              <p:sp>
                <p:nvSpPr>
                  <p:cNvPr id="16" name="Rectangle 15"/>
                  <p:cNvSpPr>
                    <a:spLocks noRot="1" noChangeAspect="1" noMove="1" noResize="1" noEditPoints="1" noAdjustHandles="1" noChangeArrowheads="1" noChangeShapeType="1" noTextEdit="1"/>
                  </p:cNvSpPr>
                  <p:nvPr/>
                </p:nvSpPr>
                <p:spPr>
                  <a:xfrm>
                    <a:off x="1728633" y="1863395"/>
                    <a:ext cx="685800" cy="826084"/>
                  </a:xfrm>
                  <a:prstGeom prst="rect">
                    <a:avLst/>
                  </a:prstGeom>
                  <a:blipFill rotWithShape="0">
                    <a:blip r:embed="rId3"/>
                    <a:stretch>
                      <a:fillRect/>
                    </a:stretch>
                  </a:blipFill>
                  <a:ln>
                    <a:noFill/>
                  </a:ln>
                </p:spPr>
                <p:txBody>
                  <a:bodyPr/>
                  <a:lstStyle/>
                  <a:p>
                    <a:r>
                      <a:rPr lang="en-US">
                        <a:noFill/>
                      </a:rPr>
                      <a:t> </a:t>
                    </a:r>
                  </a:p>
                </p:txBody>
              </p:sp>
            </p:grpSp>
            <p:sp>
              <p:nvSpPr>
                <p:cNvPr id="9" name="Rectangle 8"/>
                <p:cNvSpPr>
                  <a:spLocks noRot="1" noChangeAspect="1" noMove="1" noResize="1" noEditPoints="1" noAdjustHandles="1" noChangeArrowheads="1" noChangeShapeType="1" noTextEdit="1"/>
                </p:cNvSpPr>
                <p:nvPr/>
              </p:nvSpPr>
              <p:spPr>
                <a:xfrm>
                  <a:off x="527406" y="2392929"/>
                  <a:ext cx="685800" cy="826084"/>
                </a:xfrm>
                <a:prstGeom prst="rect">
                  <a:avLst/>
                </a:prstGeom>
                <a:blipFill rotWithShape="0">
                  <a:blip r:embed="rId4"/>
                  <a:stretch>
                    <a:fillRect/>
                  </a:stretch>
                </a:blipFill>
                <a:ln>
                  <a:noFill/>
                </a:ln>
              </p:spPr>
              <p:txBody>
                <a:bodyPr/>
                <a:lstStyle/>
                <a:p>
                  <a:r>
                    <a:rPr lang="en-US">
                      <a:noFill/>
                    </a:rPr>
                    <a:t> </a:t>
                  </a:r>
                </a:p>
              </p:txBody>
            </p:sp>
            <p:sp>
              <p:nvSpPr>
                <p:cNvPr id="10" name="Rectangle 9"/>
                <p:cNvSpPr>
                  <a:spLocks noRot="1" noChangeAspect="1" noMove="1" noResize="1" noEditPoints="1" noAdjustHandles="1" noChangeArrowheads="1" noChangeShapeType="1" noTextEdit="1"/>
                </p:cNvSpPr>
                <p:nvPr/>
              </p:nvSpPr>
              <p:spPr>
                <a:xfrm>
                  <a:off x="1038292" y="3243753"/>
                  <a:ext cx="685800" cy="826084"/>
                </a:xfrm>
                <a:prstGeom prst="rect">
                  <a:avLst/>
                </a:prstGeom>
                <a:blipFill rotWithShape="0">
                  <a:blip r:embed="rId5"/>
                  <a:stretch>
                    <a:fillRect/>
                  </a:stretch>
                </a:blipFill>
                <a:ln>
                  <a:noFill/>
                </a:ln>
              </p:spPr>
              <p:txBody>
                <a:bodyPr/>
                <a:lstStyle/>
                <a:p>
                  <a:r>
                    <a:rPr lang="en-US">
                      <a:noFill/>
                    </a:rPr>
                    <a:t> </a:t>
                  </a:r>
                </a:p>
              </p:txBody>
            </p:sp>
            <p:sp>
              <p:nvSpPr>
                <p:cNvPr id="11" name="Rectangle 10"/>
                <p:cNvSpPr>
                  <a:spLocks noRot="1" noChangeAspect="1" noMove="1" noResize="1" noEditPoints="1" noAdjustHandles="1" noChangeArrowheads="1" noChangeShapeType="1" noTextEdit="1"/>
                </p:cNvSpPr>
                <p:nvPr/>
              </p:nvSpPr>
              <p:spPr>
                <a:xfrm>
                  <a:off x="2678279" y="3290561"/>
                  <a:ext cx="685800" cy="826084"/>
                </a:xfrm>
                <a:prstGeom prst="rect">
                  <a:avLst/>
                </a:prstGeom>
                <a:blipFill rotWithShape="0">
                  <a:blip r:embed="rId6"/>
                  <a:stretch>
                    <a:fillRect/>
                  </a:stretch>
                </a:blipFill>
                <a:ln>
                  <a:noFill/>
                </a:ln>
              </p:spPr>
              <p:txBody>
                <a:bodyPr/>
                <a:lstStyle/>
                <a:p>
                  <a:r>
                    <a:rPr lang="en-US">
                      <a:noFill/>
                    </a:rPr>
                    <a:t> </a:t>
                  </a:r>
                </a:p>
              </p:txBody>
            </p:sp>
            <p:sp>
              <p:nvSpPr>
                <p:cNvPr id="12" name="Rectangle 11"/>
                <p:cNvSpPr>
                  <a:spLocks noRot="1" noChangeAspect="1" noMove="1" noResize="1" noEditPoints="1" noAdjustHandles="1" noChangeArrowheads="1" noChangeShapeType="1" noTextEdit="1"/>
                </p:cNvSpPr>
                <p:nvPr/>
              </p:nvSpPr>
              <p:spPr>
                <a:xfrm>
                  <a:off x="3204110" y="2400300"/>
                  <a:ext cx="685800" cy="826084"/>
                </a:xfrm>
                <a:prstGeom prst="rect">
                  <a:avLst/>
                </a:prstGeom>
                <a:blipFill rotWithShape="0">
                  <a:blip r:embed="rId7"/>
                  <a:stretch>
                    <a:fillRect/>
                  </a:stretch>
                </a:blipFill>
                <a:ln>
                  <a:noFill/>
                </a:ln>
              </p:spPr>
              <p:txBody>
                <a:bodyPr/>
                <a:lstStyle/>
                <a:p>
                  <a:r>
                    <a:rPr lang="en-US">
                      <a:noFill/>
                    </a:rPr>
                    <a:t> </a:t>
                  </a:r>
                </a:p>
              </p:txBody>
            </p:sp>
            <p:sp>
              <p:nvSpPr>
                <p:cNvPr id="13" name="Rectangle 12"/>
                <p:cNvSpPr>
                  <a:spLocks noRot="1" noChangeAspect="1" noMove="1" noResize="1" noEditPoints="1" noAdjustHandles="1" noChangeArrowheads="1" noChangeShapeType="1" noTextEdit="1"/>
                </p:cNvSpPr>
                <p:nvPr/>
              </p:nvSpPr>
              <p:spPr>
                <a:xfrm>
                  <a:off x="1661544" y="2677654"/>
                  <a:ext cx="685800" cy="826084"/>
                </a:xfrm>
                <a:prstGeom prst="rect">
                  <a:avLst/>
                </a:prstGeom>
                <a:blipFill rotWithShape="0">
                  <a:blip r:embed="rId8"/>
                  <a:stretch>
                    <a:fillRect/>
                  </a:stretch>
                </a:blipFill>
                <a:ln>
                  <a:noFill/>
                </a:ln>
              </p:spPr>
              <p:txBody>
                <a:bodyPr/>
                <a:lstStyle/>
                <a:p>
                  <a:r>
                    <a:rPr lang="en-US">
                      <a:noFill/>
                    </a:rPr>
                    <a:t> </a:t>
                  </a:r>
                </a:p>
              </p:txBody>
            </p:sp>
          </p:grpSp>
          <p:sp>
            <p:nvSpPr>
              <p:cNvPr id="7" name="Rectangle 6"/>
              <p:cNvSpPr/>
              <p:nvPr/>
            </p:nvSpPr>
            <p:spPr>
              <a:xfrm>
                <a:off x="2381661" y="2806771"/>
                <a:ext cx="244488" cy="30485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rtl="1" eaLnBrk="1" fontAlgn="auto" hangingPunct="1">
                  <a:spcBef>
                    <a:spcPts val="0"/>
                  </a:spcBef>
                  <a:spcAft>
                    <a:spcPts val="0"/>
                  </a:spcAft>
                  <a:defRPr/>
                </a:pPr>
                <a:endParaRPr lang="en-US"/>
              </a:p>
            </p:txBody>
          </p:sp>
        </p:grpSp>
        <p:cxnSp>
          <p:nvCxnSpPr>
            <p:cNvPr id="5" name="Straight Connector 4"/>
            <p:cNvCxnSpPr>
              <a:endCxn id="17" idx="0"/>
            </p:cNvCxnSpPr>
            <p:nvPr/>
          </p:nvCxnSpPr>
          <p:spPr>
            <a:xfrm flipH="1">
              <a:off x="1578271" y="726814"/>
              <a:ext cx="7938" cy="1365495"/>
            </a:xfrm>
            <a:prstGeom prst="line">
              <a:avLst/>
            </a:prstGeom>
            <a:ln w="38100"/>
          </p:spPr>
          <p:style>
            <a:lnRef idx="1">
              <a:schemeClr val="dk1"/>
            </a:lnRef>
            <a:fillRef idx="0">
              <a:schemeClr val="dk1"/>
            </a:fillRef>
            <a:effectRef idx="0">
              <a:schemeClr val="dk1"/>
            </a:effectRef>
            <a:fontRef idx="minor">
              <a:schemeClr val="tx1"/>
            </a:fontRef>
          </p:style>
        </p:cxnSp>
      </p:grpSp>
      <p:pic>
        <p:nvPicPr>
          <p:cNvPr id="23" name="Picture 22"/>
          <p:cNvPicPr>
            <a:picLocks noChangeAspect="1"/>
          </p:cNvPicPr>
          <p:nvPr/>
        </p:nvPicPr>
        <p:blipFill>
          <a:blip r:embed="rId9"/>
          <a:stretch>
            <a:fillRect/>
          </a:stretch>
        </p:blipFill>
        <p:spPr>
          <a:xfrm>
            <a:off x="4474509" y="3360593"/>
            <a:ext cx="2705100" cy="3067050"/>
          </a:xfrm>
          <a:prstGeom prst="rect">
            <a:avLst/>
          </a:prstGeom>
        </p:spPr>
      </p:pic>
      <p:pic>
        <p:nvPicPr>
          <p:cNvPr id="24" name="Picture 23"/>
          <p:cNvPicPr>
            <a:picLocks noChangeAspect="1"/>
          </p:cNvPicPr>
          <p:nvPr/>
        </p:nvPicPr>
        <p:blipFill>
          <a:blip r:embed="rId10"/>
          <a:stretch>
            <a:fillRect/>
          </a:stretch>
        </p:blipFill>
        <p:spPr>
          <a:xfrm>
            <a:off x="8291480" y="3357418"/>
            <a:ext cx="2524125" cy="3000375"/>
          </a:xfrm>
          <a:prstGeom prst="rect">
            <a:avLst/>
          </a:prstGeom>
        </p:spPr>
      </p:pic>
      <p:sp>
        <p:nvSpPr>
          <p:cNvPr id="25" name="Rectangle 24">
            <a:extLst>
              <a:ext uri="{FF2B5EF4-FFF2-40B4-BE49-F238E27FC236}">
                <a16:creationId xmlns:a16="http://schemas.microsoft.com/office/drawing/2014/main" id="{B598B3A9-9636-4A97-B74E-3611818F96AE}"/>
              </a:ext>
            </a:extLst>
          </p:cNvPr>
          <p:cNvSpPr/>
          <p:nvPr/>
        </p:nvSpPr>
        <p:spPr>
          <a:xfrm>
            <a:off x="425463" y="1722501"/>
            <a:ext cx="280230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11"/>
              </a:rPr>
              <a:t>http://powerdars.farafile.ir/</a:t>
            </a:r>
            <a:endParaRPr kumimoji="0" lang="en-US" sz="1800" b="0" i="0" u="none" strike="noStrike" kern="0" cap="none" spc="0" normalizeH="0" baseline="0" noProof="0" dirty="0" smtClean="0">
              <a:ln>
                <a:noFill/>
              </a:ln>
              <a:solidFill>
                <a:prstClr val="black"/>
              </a:solidFill>
              <a:effectLst/>
              <a:uLnTx/>
              <a:uFillTx/>
            </a:endParaRPr>
          </a:p>
        </p:txBody>
      </p:sp>
      <p:sp>
        <p:nvSpPr>
          <p:cNvPr id="26" name="TextBox 25"/>
          <p:cNvSpPr txBox="1"/>
          <p:nvPr/>
        </p:nvSpPr>
        <p:spPr>
          <a:xfrm>
            <a:off x="850802" y="2020595"/>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spTree>
    <p:extLst>
      <p:ext uri="{BB962C8B-B14F-4D97-AF65-F5344CB8AC3E}">
        <p14:creationId xmlns:p14="http://schemas.microsoft.com/office/powerpoint/2010/main" val="37401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954107"/>
          </a:xfrm>
          <a:prstGeom prst="rect">
            <a:avLst/>
          </a:prstGeom>
          <a:noFill/>
        </p:spPr>
        <p:txBody>
          <a:bodyPr wrap="square" rtlCol="1">
            <a:spAutoFit/>
          </a:bodyPr>
          <a:lstStyle/>
          <a:p>
            <a:pPr algn="r"/>
            <a:r>
              <a:rPr lang="fa-IR" sz="2800" dirty="0" smtClean="0">
                <a:solidFill>
                  <a:srgbClr val="FF0000"/>
                </a:solidFill>
              </a:rPr>
              <a:t>سوال)</a:t>
            </a:r>
            <a:r>
              <a:rPr lang="fa-IR" sz="2800" dirty="0" smtClean="0"/>
              <a:t>علی با قسمتی از دایره ای به شعاع </a:t>
            </a:r>
            <a:r>
              <a:rPr lang="fa-IR" sz="2800" dirty="0" smtClean="0">
                <a:solidFill>
                  <a:srgbClr val="FF0000"/>
                </a:solidFill>
              </a:rPr>
              <a:t>10</a:t>
            </a:r>
            <a:r>
              <a:rPr lang="fa-IR" sz="2800" dirty="0" smtClean="0"/>
              <a:t>سانتی متر مخروطی به قطر دایره ای </a:t>
            </a:r>
            <a:r>
              <a:rPr lang="fa-IR" sz="2800" dirty="0" smtClean="0">
                <a:solidFill>
                  <a:srgbClr val="FF0000"/>
                </a:solidFill>
              </a:rPr>
              <a:t>12</a:t>
            </a:r>
            <a:r>
              <a:rPr lang="fa-IR" sz="2800" dirty="0" smtClean="0"/>
              <a:t> ساخته است حجم این مخروط را بدست آورید</a:t>
            </a:r>
            <a:r>
              <a:rPr lang="fa-IR" sz="2800" dirty="0" smtClean="0">
                <a:solidFill>
                  <a:srgbClr val="FF0000"/>
                </a:solidFill>
              </a:rPr>
              <a:t>؟</a:t>
            </a:r>
            <a:endParaRPr lang="fa-IR" sz="2800" dirty="0">
              <a:solidFill>
                <a:srgbClr val="FF0000"/>
              </a:solidFill>
            </a:endParaRPr>
          </a:p>
        </p:txBody>
      </p:sp>
      <p:sp>
        <p:nvSpPr>
          <p:cNvPr id="3" name="Pie 2"/>
          <p:cNvSpPr/>
          <p:nvPr/>
        </p:nvSpPr>
        <p:spPr>
          <a:xfrm rot="2865089">
            <a:off x="7245928" y="1418795"/>
            <a:ext cx="2230581" cy="2202873"/>
          </a:xfrm>
          <a:prstGeom prst="pie">
            <a:avLst/>
          </a:prstGeom>
          <a:ln w="57150">
            <a:solidFill>
              <a:schemeClr val="tx2">
                <a:lumMod val="50000"/>
              </a:schemeClr>
            </a:solidFill>
          </a:ln>
        </p:spPr>
        <p:style>
          <a:lnRef idx="2">
            <a:schemeClr val="accent5"/>
          </a:lnRef>
          <a:fillRef idx="1">
            <a:schemeClr val="lt1"/>
          </a:fillRef>
          <a:effectRef idx="0">
            <a:schemeClr val="accent5"/>
          </a:effectRef>
          <a:fontRef idx="minor">
            <a:schemeClr val="dk1"/>
          </a:fontRef>
        </p:style>
        <p:txBody>
          <a:bodyPr rtlCol="1" anchor="ctr"/>
          <a:lstStyle/>
          <a:p>
            <a:pPr algn="ctr"/>
            <a:endParaRPr lang="fa-IR">
              <a:solidFill>
                <a:schemeClr val="tx1"/>
              </a:solidFill>
            </a:endParaRPr>
          </a:p>
        </p:txBody>
      </p:sp>
      <p:sp>
        <p:nvSpPr>
          <p:cNvPr id="4" name="Isosceles Triangle 3"/>
          <p:cNvSpPr/>
          <p:nvPr/>
        </p:nvSpPr>
        <p:spPr>
          <a:xfrm rot="10800000">
            <a:off x="9937962" y="2173686"/>
            <a:ext cx="1872000" cy="1404000"/>
          </a:xfrm>
          <a:prstGeom prst="triangle">
            <a:avLst/>
          </a:prstGeom>
          <a:ln w="57150">
            <a:solidFill>
              <a:schemeClr val="tx2">
                <a:lumMod val="50000"/>
              </a:schemeClr>
            </a:solidFill>
          </a:ln>
        </p:spPr>
        <p:style>
          <a:lnRef idx="2">
            <a:schemeClr val="accent5"/>
          </a:lnRef>
          <a:fillRef idx="1">
            <a:schemeClr val="lt1"/>
          </a:fillRef>
          <a:effectRef idx="0">
            <a:schemeClr val="accent5"/>
          </a:effectRef>
          <a:fontRef idx="minor">
            <a:schemeClr val="dk1"/>
          </a:fontRef>
        </p:style>
        <p:txBody>
          <a:bodyPr rtlCol="1" anchor="ctr"/>
          <a:lstStyle/>
          <a:p>
            <a:pPr algn="ctr"/>
            <a:endParaRPr lang="fa-IR"/>
          </a:p>
        </p:txBody>
      </p:sp>
      <p:sp>
        <p:nvSpPr>
          <p:cNvPr id="5" name="Oval 4"/>
          <p:cNvSpPr/>
          <p:nvPr/>
        </p:nvSpPr>
        <p:spPr>
          <a:xfrm>
            <a:off x="9926404" y="1864670"/>
            <a:ext cx="1898074" cy="498764"/>
          </a:xfrm>
          <a:prstGeom prst="ellipse">
            <a:avLst/>
          </a:prstGeom>
          <a:ln w="57150">
            <a:solidFill>
              <a:schemeClr val="tx2">
                <a:lumMod val="50000"/>
              </a:schemeClr>
            </a:solidFill>
          </a:ln>
        </p:spPr>
        <p:style>
          <a:lnRef idx="2">
            <a:schemeClr val="accent5"/>
          </a:lnRef>
          <a:fillRef idx="1">
            <a:schemeClr val="lt1"/>
          </a:fillRef>
          <a:effectRef idx="0">
            <a:schemeClr val="accent5"/>
          </a:effectRef>
          <a:fontRef idx="minor">
            <a:schemeClr val="dk1"/>
          </a:fontRef>
        </p:style>
        <p:txBody>
          <a:bodyPr rtlCol="1" anchor="ctr"/>
          <a:lstStyle/>
          <a:p>
            <a:pPr algn="ctr"/>
            <a:endParaRPr lang="fa-IR"/>
          </a:p>
        </p:txBody>
      </p:sp>
      <p:sp>
        <p:nvSpPr>
          <p:cNvPr id="6" name="TextBox 5"/>
          <p:cNvSpPr txBox="1"/>
          <p:nvPr/>
        </p:nvSpPr>
        <p:spPr>
          <a:xfrm rot="3005748">
            <a:off x="8673603" y="2645547"/>
            <a:ext cx="623455" cy="553998"/>
          </a:xfrm>
          <a:prstGeom prst="rect">
            <a:avLst/>
          </a:prstGeom>
          <a:noFill/>
        </p:spPr>
        <p:txBody>
          <a:bodyPr wrap="square" rtlCol="1">
            <a:spAutoFit/>
          </a:bodyPr>
          <a:lstStyle/>
          <a:p>
            <a:r>
              <a:rPr lang="en-US" sz="3000" dirty="0" smtClean="0">
                <a:solidFill>
                  <a:srgbClr val="FF0000"/>
                </a:solidFill>
              </a:rPr>
              <a:t>10</a:t>
            </a:r>
            <a:endParaRPr lang="fa-IR" sz="3000" dirty="0">
              <a:solidFill>
                <a:srgbClr val="FF0000"/>
              </a:solidFill>
            </a:endParaRPr>
          </a:p>
        </p:txBody>
      </p:sp>
      <mc:AlternateContent xmlns:mc="http://schemas.openxmlformats.org/markup-compatibility/2006" xmlns:a14="http://schemas.microsoft.com/office/drawing/2010/main">
        <mc:Choice Requires="a14">
          <p:sp>
            <p:nvSpPr>
              <p:cNvPr id="7" name="Rectangle 6"/>
              <p:cNvSpPr/>
              <p:nvPr/>
            </p:nvSpPr>
            <p:spPr>
              <a:xfrm>
                <a:off x="183028" y="4086358"/>
                <a:ext cx="4347409" cy="6296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2800" i="1" smtClean="0">
                          <a:latin typeface="Cambria Math" panose="02040503050406030204" pitchFamily="18" charset="0"/>
                        </a:rPr>
                        <m:t>h</m:t>
                      </m:r>
                      <m:r>
                        <a:rPr lang="fa-IR" sz="2800" i="0">
                          <a:latin typeface="Cambria Math" panose="02040503050406030204" pitchFamily="18" charset="0"/>
                        </a:rPr>
                        <m:t>=</m:t>
                      </m:r>
                      <m:rad>
                        <m:radPr>
                          <m:degHide m:val="on"/>
                          <m:ctrlPr>
                            <a:rPr lang="fa-IR" sz="2800" i="1">
                              <a:latin typeface="Cambria Math" panose="02040503050406030204" pitchFamily="18" charset="0"/>
                            </a:rPr>
                          </m:ctrlPr>
                        </m:radPr>
                        <m:deg/>
                        <m:e>
                          <m:sSup>
                            <m:sSupPr>
                              <m:ctrlPr>
                                <a:rPr lang="fa-IR" sz="2800" i="1">
                                  <a:latin typeface="Cambria Math" panose="02040503050406030204" pitchFamily="18" charset="0"/>
                                </a:rPr>
                              </m:ctrlPr>
                            </m:sSupPr>
                            <m:e>
                              <m:r>
                                <a:rPr lang="fa-IR" sz="2800" b="0" i="0" smtClean="0">
                                  <a:latin typeface="Cambria Math" panose="02040503050406030204" pitchFamily="18" charset="0"/>
                                </a:rPr>
                                <m:t>10</m:t>
                              </m:r>
                            </m:e>
                            <m:sup>
                              <m:r>
                                <a:rPr lang="fa-IR" sz="2800" i="0">
                                  <a:latin typeface="Cambria Math" panose="02040503050406030204" pitchFamily="18" charset="0"/>
                                </a:rPr>
                                <m:t>2</m:t>
                              </m:r>
                            </m:sup>
                          </m:sSup>
                          <m:r>
                            <a:rPr lang="fa-IR" sz="2800" i="0">
                              <a:latin typeface="Cambria Math" panose="02040503050406030204" pitchFamily="18" charset="0"/>
                            </a:rPr>
                            <m:t>−</m:t>
                          </m:r>
                          <m:sSup>
                            <m:sSupPr>
                              <m:ctrlPr>
                                <a:rPr lang="fa-IR" sz="2800" i="1">
                                  <a:latin typeface="Cambria Math" panose="02040503050406030204" pitchFamily="18" charset="0"/>
                                </a:rPr>
                              </m:ctrlPr>
                            </m:sSupPr>
                            <m:e>
                              <m:r>
                                <a:rPr lang="fa-IR" sz="2800" i="0">
                                  <a:latin typeface="Cambria Math" panose="02040503050406030204" pitchFamily="18" charset="0"/>
                                </a:rPr>
                                <m:t>6</m:t>
                              </m:r>
                            </m:e>
                            <m:sup>
                              <m:r>
                                <a:rPr lang="fa-IR" sz="2800" i="0">
                                  <a:latin typeface="Cambria Math" panose="02040503050406030204" pitchFamily="18" charset="0"/>
                                </a:rPr>
                                <m:t>2</m:t>
                              </m:r>
                            </m:sup>
                          </m:sSup>
                        </m:e>
                      </m:rad>
                      <m:r>
                        <a:rPr lang="fa-IR" sz="2800" i="0">
                          <a:latin typeface="Cambria Math" panose="02040503050406030204" pitchFamily="18" charset="0"/>
                        </a:rPr>
                        <m:t>=</m:t>
                      </m:r>
                      <m:rad>
                        <m:radPr>
                          <m:degHide m:val="on"/>
                          <m:ctrlPr>
                            <a:rPr lang="fa-IR" sz="2800" i="1">
                              <a:latin typeface="Cambria Math" panose="02040503050406030204" pitchFamily="18" charset="0"/>
                            </a:rPr>
                          </m:ctrlPr>
                        </m:radPr>
                        <m:deg/>
                        <m:e>
                          <m:r>
                            <a:rPr lang="fa-IR" sz="2800" i="0">
                              <a:latin typeface="Cambria Math" panose="02040503050406030204" pitchFamily="18" charset="0"/>
                            </a:rPr>
                            <m:t>64</m:t>
                          </m:r>
                        </m:e>
                      </m:rad>
                      <m:r>
                        <a:rPr lang="fa-IR" sz="2800" i="0">
                          <a:latin typeface="Cambria Math" panose="02040503050406030204" pitchFamily="18" charset="0"/>
                        </a:rPr>
                        <m:t>=</m:t>
                      </m:r>
                      <m:r>
                        <a:rPr lang="fa-IR" sz="2800" b="0" i="1" smtClean="0">
                          <a:latin typeface="Cambria Math" panose="02040503050406030204" pitchFamily="18" charset="0"/>
                        </a:rPr>
                        <m:t>8</m:t>
                      </m:r>
                    </m:oMath>
                  </m:oMathPara>
                </a14:m>
                <a:endParaRPr lang="fa-IR" sz="2800" dirty="0"/>
              </a:p>
            </p:txBody>
          </p:sp>
        </mc:Choice>
        <mc:Fallback xmlns="">
          <p:sp>
            <p:nvSpPr>
              <p:cNvPr id="7" name="Rectangle 6"/>
              <p:cNvSpPr>
                <a:spLocks noRot="1" noChangeAspect="1" noMove="1" noResize="1" noEditPoints="1" noAdjustHandles="1" noChangeArrowheads="1" noChangeShapeType="1" noTextEdit="1"/>
              </p:cNvSpPr>
              <p:nvPr/>
            </p:nvSpPr>
            <p:spPr>
              <a:xfrm>
                <a:off x="183028" y="4086358"/>
                <a:ext cx="4347409" cy="629660"/>
              </a:xfrm>
              <a:prstGeom prst="rect">
                <a:avLst/>
              </a:prstGeom>
              <a:blipFill>
                <a:blip r:embed="rId2"/>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10555" y="4882617"/>
                <a:ext cx="115499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2800" i="1" smtClean="0">
                          <a:latin typeface="Cambria Math" panose="02040503050406030204" pitchFamily="18" charset="0"/>
                        </a:rPr>
                        <m:t>h</m:t>
                      </m:r>
                      <m:r>
                        <a:rPr lang="fa-IR" sz="2800" i="0">
                          <a:latin typeface="Cambria Math" panose="02040503050406030204" pitchFamily="18" charset="0"/>
                        </a:rPr>
                        <m:t>=</m:t>
                      </m:r>
                      <m:r>
                        <a:rPr lang="fa-IR" sz="2800" b="0" i="1" smtClean="0">
                          <a:latin typeface="Cambria Math" panose="02040503050406030204" pitchFamily="18" charset="0"/>
                        </a:rPr>
                        <m:t>8</m:t>
                      </m:r>
                    </m:oMath>
                  </m:oMathPara>
                </a14:m>
                <a:endParaRPr lang="fa-IR" sz="2800" dirty="0"/>
              </a:p>
            </p:txBody>
          </p:sp>
        </mc:Choice>
        <mc:Fallback xmlns="">
          <p:sp>
            <p:nvSpPr>
              <p:cNvPr id="8" name="Rectangle 7"/>
              <p:cNvSpPr>
                <a:spLocks noRot="1" noChangeAspect="1" noMove="1" noResize="1" noEditPoints="1" noAdjustHandles="1" noChangeArrowheads="1" noChangeShapeType="1" noTextEdit="1"/>
              </p:cNvSpPr>
              <p:nvPr/>
            </p:nvSpPr>
            <p:spPr>
              <a:xfrm>
                <a:off x="210555" y="4882617"/>
                <a:ext cx="1154996" cy="523220"/>
              </a:xfrm>
              <a:prstGeom prst="rect">
                <a:avLst/>
              </a:prstGeom>
              <a:blipFill>
                <a:blip r:embed="rId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83028" y="5572436"/>
                <a:ext cx="7538474"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2800" b="0" i="1" smtClean="0">
                          <a:latin typeface="Cambria Math" panose="02040503050406030204" pitchFamily="18" charset="0"/>
                        </a:rPr>
                        <m:t>مخروط</m:t>
                      </m:r>
                      <m:r>
                        <a:rPr lang="fa-IR" sz="2800" i="1">
                          <a:latin typeface="Cambria Math" panose="02040503050406030204" pitchFamily="18" charset="0"/>
                        </a:rPr>
                        <m:t>𝑉</m:t>
                      </m:r>
                      <m:r>
                        <a:rPr lang="fa-IR" sz="2800" i="0">
                          <a:latin typeface="Cambria Math" panose="02040503050406030204" pitchFamily="18" charset="0"/>
                        </a:rPr>
                        <m:t>=</m:t>
                      </m:r>
                      <m:f>
                        <m:fPr>
                          <m:ctrlPr>
                            <a:rPr lang="fa-IR" sz="2800" i="1">
                              <a:latin typeface="Cambria Math" panose="02040503050406030204" pitchFamily="18" charset="0"/>
                            </a:rPr>
                          </m:ctrlPr>
                        </m:fPr>
                        <m:num>
                          <m:r>
                            <a:rPr lang="fa-IR" sz="2800" i="0">
                              <a:latin typeface="Cambria Math" panose="02040503050406030204" pitchFamily="18" charset="0"/>
                            </a:rPr>
                            <m:t>1</m:t>
                          </m:r>
                        </m:num>
                        <m:den>
                          <m:r>
                            <a:rPr lang="fa-IR" sz="2800" i="0">
                              <a:latin typeface="Cambria Math" panose="02040503050406030204" pitchFamily="18" charset="0"/>
                            </a:rPr>
                            <m:t>3</m:t>
                          </m:r>
                        </m:den>
                      </m:f>
                      <m:r>
                        <a:rPr lang="fa-IR" sz="2800" i="1">
                          <a:latin typeface="Cambria Math" panose="02040503050406030204" pitchFamily="18" charset="0"/>
                        </a:rPr>
                        <m:t>𝑆</m:t>
                      </m:r>
                      <m:r>
                        <a:rPr lang="fa-IR" sz="2800" i="1">
                          <a:latin typeface="Cambria Math" panose="02040503050406030204" pitchFamily="18" charset="0"/>
                        </a:rPr>
                        <m:t>h</m:t>
                      </m:r>
                      <m:r>
                        <a:rPr lang="fa-IR" sz="2800" i="0">
                          <a:latin typeface="Cambria Math" panose="02040503050406030204" pitchFamily="18" charset="0"/>
                        </a:rPr>
                        <m:t>=</m:t>
                      </m:r>
                      <m:f>
                        <m:fPr>
                          <m:ctrlPr>
                            <a:rPr lang="fa-IR" sz="2800" i="1">
                              <a:latin typeface="Cambria Math" panose="02040503050406030204" pitchFamily="18" charset="0"/>
                            </a:rPr>
                          </m:ctrlPr>
                        </m:fPr>
                        <m:num>
                          <m:r>
                            <a:rPr lang="fa-IR" sz="2800">
                              <a:latin typeface="Cambria Math" panose="02040503050406030204" pitchFamily="18" charset="0"/>
                            </a:rPr>
                            <m:t>1</m:t>
                          </m:r>
                        </m:num>
                        <m:den>
                          <m:r>
                            <a:rPr lang="fa-IR" sz="2800">
                              <a:latin typeface="Cambria Math" panose="02040503050406030204" pitchFamily="18" charset="0"/>
                            </a:rPr>
                            <m:t>3</m:t>
                          </m:r>
                        </m:den>
                      </m:f>
                      <m:r>
                        <a:rPr lang="fa-IR" sz="2800" i="1">
                          <a:latin typeface="Cambria Math" panose="02040503050406030204" pitchFamily="18" charset="0"/>
                        </a:rPr>
                        <m:t>𝜋</m:t>
                      </m:r>
                      <m:sSup>
                        <m:sSupPr>
                          <m:ctrlPr>
                            <a:rPr lang="fa-IR" sz="2800" i="1">
                              <a:latin typeface="Cambria Math" panose="02040503050406030204" pitchFamily="18" charset="0"/>
                            </a:rPr>
                          </m:ctrlPr>
                        </m:sSupPr>
                        <m:e>
                          <m:r>
                            <a:rPr lang="fa-IR" sz="2800" i="1">
                              <a:latin typeface="Cambria Math" panose="02040503050406030204" pitchFamily="18" charset="0"/>
                            </a:rPr>
                            <m:t>𝑅</m:t>
                          </m:r>
                        </m:e>
                        <m:sup>
                          <m:r>
                            <a:rPr lang="fa-IR" sz="2800">
                              <a:latin typeface="Cambria Math" panose="02040503050406030204" pitchFamily="18" charset="0"/>
                            </a:rPr>
                            <m:t>2</m:t>
                          </m:r>
                        </m:sup>
                      </m:sSup>
                      <m:r>
                        <a:rPr lang="fa-IR" sz="2800" i="1">
                          <a:latin typeface="Cambria Math" panose="02040503050406030204" pitchFamily="18" charset="0"/>
                        </a:rPr>
                        <m:t>h</m:t>
                      </m:r>
                      <m:r>
                        <a:rPr lang="fa-IR" sz="2800" i="0">
                          <a:latin typeface="Cambria Math" panose="02040503050406030204" pitchFamily="18" charset="0"/>
                        </a:rPr>
                        <m:t>=</m:t>
                      </m:r>
                      <m:f>
                        <m:fPr>
                          <m:ctrlPr>
                            <a:rPr lang="fa-IR" sz="2800" i="1">
                              <a:latin typeface="Cambria Math" panose="02040503050406030204" pitchFamily="18" charset="0"/>
                            </a:rPr>
                          </m:ctrlPr>
                        </m:fPr>
                        <m:num>
                          <m:r>
                            <a:rPr lang="fa-IR" sz="2800">
                              <a:latin typeface="Cambria Math" panose="02040503050406030204" pitchFamily="18" charset="0"/>
                            </a:rPr>
                            <m:t>1</m:t>
                          </m:r>
                        </m:num>
                        <m:den>
                          <m:r>
                            <a:rPr lang="fa-IR" sz="2800">
                              <a:latin typeface="Cambria Math" panose="02040503050406030204" pitchFamily="18" charset="0"/>
                            </a:rPr>
                            <m:t>3</m:t>
                          </m:r>
                        </m:den>
                      </m:f>
                      <m:r>
                        <a:rPr lang="fa-IR" sz="2800" i="1">
                          <a:latin typeface="Cambria Math" panose="02040503050406030204" pitchFamily="18" charset="0"/>
                        </a:rPr>
                        <m:t>𝜋</m:t>
                      </m:r>
                      <m:r>
                        <a:rPr lang="fa-IR" sz="2800" b="0" i="1" smtClean="0">
                          <a:latin typeface="Cambria Math" panose="02040503050406030204" pitchFamily="18" charset="0"/>
                        </a:rPr>
                        <m:t>×</m:t>
                      </m:r>
                      <m:sSup>
                        <m:sSupPr>
                          <m:ctrlPr>
                            <a:rPr lang="fa-IR" sz="2800" i="1">
                              <a:latin typeface="Cambria Math" panose="02040503050406030204" pitchFamily="18" charset="0"/>
                            </a:rPr>
                          </m:ctrlPr>
                        </m:sSupPr>
                        <m:e>
                          <m:r>
                            <a:rPr lang="fa-IR" sz="2800" b="0" i="1" smtClean="0">
                              <a:latin typeface="Cambria Math" panose="02040503050406030204" pitchFamily="18" charset="0"/>
                            </a:rPr>
                            <m:t>6</m:t>
                          </m:r>
                        </m:e>
                        <m:sup>
                          <m:r>
                            <a:rPr lang="fa-IR" sz="2800">
                              <a:latin typeface="Cambria Math" panose="02040503050406030204" pitchFamily="18" charset="0"/>
                            </a:rPr>
                            <m:t>2</m:t>
                          </m:r>
                        </m:sup>
                      </m:sSup>
                      <m:r>
                        <a:rPr lang="fa-IR" sz="2800" b="0" i="1" smtClean="0">
                          <a:latin typeface="Cambria Math" panose="02040503050406030204" pitchFamily="18" charset="0"/>
                        </a:rPr>
                        <m:t>×</m:t>
                      </m:r>
                      <m:r>
                        <a:rPr lang="fa-IR" sz="2800" b="0" i="1" smtClean="0">
                          <a:latin typeface="Cambria Math" panose="02040503050406030204" pitchFamily="18" charset="0"/>
                        </a:rPr>
                        <m:t>8</m:t>
                      </m:r>
                      <m:r>
                        <a:rPr lang="fa-IR" sz="2800" b="0" i="1" smtClean="0">
                          <a:latin typeface="Cambria Math" panose="02040503050406030204" pitchFamily="18" charset="0"/>
                        </a:rPr>
                        <m:t>=</m:t>
                      </m:r>
                      <m:r>
                        <a:rPr lang="fa-IR" sz="2800" b="0" i="1" smtClean="0">
                          <a:latin typeface="Cambria Math" panose="02040503050406030204" pitchFamily="18" charset="0"/>
                        </a:rPr>
                        <m:t>96</m:t>
                      </m:r>
                      <m:r>
                        <a:rPr lang="fa-IR" sz="2800" i="1">
                          <a:latin typeface="Cambria Math" panose="02040503050406030204" pitchFamily="18" charset="0"/>
                        </a:rPr>
                        <m:t>𝜋</m:t>
                      </m:r>
                    </m:oMath>
                  </m:oMathPara>
                </a14:m>
                <a:endParaRPr lang="fa-IR" sz="2800" dirty="0"/>
              </a:p>
            </p:txBody>
          </p:sp>
        </mc:Choice>
        <mc:Fallback xmlns="">
          <p:sp>
            <p:nvSpPr>
              <p:cNvPr id="9" name="Rectangle 8"/>
              <p:cNvSpPr>
                <a:spLocks noRot="1" noChangeAspect="1" noMove="1" noResize="1" noEditPoints="1" noAdjustHandles="1" noChangeArrowheads="1" noChangeShapeType="1" noTextEdit="1"/>
              </p:cNvSpPr>
              <p:nvPr/>
            </p:nvSpPr>
            <p:spPr>
              <a:xfrm>
                <a:off x="183028" y="5572436"/>
                <a:ext cx="7538474" cy="901785"/>
              </a:xfrm>
              <a:prstGeom prst="rect">
                <a:avLst/>
              </a:prstGeom>
              <a:blipFill>
                <a:blip r:embed="rId4"/>
                <a:stretch>
                  <a:fillRect/>
                </a:stretch>
              </a:blipFill>
            </p:spPr>
            <p:txBody>
              <a:bodyPr/>
              <a:lstStyle/>
              <a:p>
                <a:r>
                  <a:rPr lang="fa-IR">
                    <a:noFill/>
                  </a:rPr>
                  <a:t> </a:t>
                </a:r>
              </a:p>
            </p:txBody>
          </p:sp>
        </mc:Fallback>
      </mc:AlternateContent>
      <p:sp>
        <p:nvSpPr>
          <p:cNvPr id="10" name="Rectangle 9">
            <a:extLst>
              <a:ext uri="{FF2B5EF4-FFF2-40B4-BE49-F238E27FC236}">
                <a16:creationId xmlns:a16="http://schemas.microsoft.com/office/drawing/2014/main" id="{B598B3A9-9636-4A97-B74E-3611818F96AE}"/>
              </a:ext>
            </a:extLst>
          </p:cNvPr>
          <p:cNvSpPr/>
          <p:nvPr/>
        </p:nvSpPr>
        <p:spPr>
          <a:xfrm>
            <a:off x="191717" y="1250821"/>
            <a:ext cx="280230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5"/>
              </a:rPr>
              <a:t>http://powerdars.farafile.ir/</a:t>
            </a:r>
            <a:endParaRPr kumimoji="0" lang="en-US" sz="1800" b="0" i="0" u="none" strike="noStrike" kern="0" cap="none" spc="0" normalizeH="0" baseline="0" noProof="0" dirty="0" smtClean="0">
              <a:ln>
                <a:noFill/>
              </a:ln>
              <a:solidFill>
                <a:prstClr val="black"/>
              </a:solidFill>
              <a:effectLst/>
              <a:uLnTx/>
              <a:uFillTx/>
            </a:endParaRPr>
          </a:p>
        </p:txBody>
      </p:sp>
      <p:sp>
        <p:nvSpPr>
          <p:cNvPr id="11" name="TextBox 10"/>
          <p:cNvSpPr txBox="1"/>
          <p:nvPr/>
        </p:nvSpPr>
        <p:spPr>
          <a:xfrm>
            <a:off x="617056" y="1548915"/>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sp>
        <p:nvSpPr>
          <p:cNvPr id="12" name="Rectangle 11">
            <a:extLst>
              <a:ext uri="{FF2B5EF4-FFF2-40B4-BE49-F238E27FC236}">
                <a16:creationId xmlns:a16="http://schemas.microsoft.com/office/drawing/2014/main" id="{B598B3A9-9636-4A97-B74E-3611818F96AE}"/>
              </a:ext>
            </a:extLst>
          </p:cNvPr>
          <p:cNvSpPr/>
          <p:nvPr/>
        </p:nvSpPr>
        <p:spPr>
          <a:xfrm>
            <a:off x="9298285" y="5897551"/>
            <a:ext cx="280230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5"/>
              </a:rPr>
              <a:t>http://powerdars.farafile.ir/</a:t>
            </a:r>
            <a:endParaRPr kumimoji="0" lang="en-US" sz="1800" b="0" i="0" u="none" strike="noStrike" kern="0" cap="none" spc="0" normalizeH="0" baseline="0" noProof="0" dirty="0" smtClean="0">
              <a:ln>
                <a:noFill/>
              </a:ln>
              <a:solidFill>
                <a:prstClr val="black"/>
              </a:solidFill>
              <a:effectLst/>
              <a:uLnTx/>
              <a:uFillTx/>
            </a:endParaRPr>
          </a:p>
        </p:txBody>
      </p:sp>
      <p:sp>
        <p:nvSpPr>
          <p:cNvPr id="13" name="TextBox 12"/>
          <p:cNvSpPr txBox="1"/>
          <p:nvPr/>
        </p:nvSpPr>
        <p:spPr>
          <a:xfrm>
            <a:off x="9723624" y="6195645"/>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spTree>
    <p:extLst>
      <p:ext uri="{BB962C8B-B14F-4D97-AF65-F5344CB8AC3E}">
        <p14:creationId xmlns:p14="http://schemas.microsoft.com/office/powerpoint/2010/main" val="405714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heel(1)">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9355214" y="-8645"/>
            <a:ext cx="958580" cy="685800"/>
          </a:xfrm>
          <a:prstGeom prst="cloudCallout">
            <a:avLst>
              <a:gd name="adj1" fmla="val -64124"/>
              <a:gd name="adj2" fmla="val 39219"/>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eaLnBrk="1" fontAlgn="auto" hangingPunct="1">
              <a:spcBef>
                <a:spcPts val="0"/>
              </a:spcBef>
              <a:spcAft>
                <a:spcPts val="0"/>
              </a:spcAft>
              <a:defRPr/>
            </a:pPr>
            <a:r>
              <a:rPr lang="fa-IR" b="1" dirty="0" smtClean="0">
                <a:solidFill>
                  <a:schemeClr val="tx1"/>
                </a:solidFill>
              </a:rPr>
              <a:t>سوال</a:t>
            </a:r>
            <a:endParaRPr lang="fa-IR" b="1" dirty="0">
              <a:solidFill>
                <a:schemeClr val="tx1"/>
              </a:solidFill>
            </a:endParaRPr>
          </a:p>
        </p:txBody>
      </p:sp>
      <p:pic>
        <p:nvPicPr>
          <p:cNvPr id="7" name="Picture 6"/>
          <p:cNvPicPr>
            <a:picLocks noChangeAspect="1"/>
          </p:cNvPicPr>
          <p:nvPr/>
        </p:nvPicPr>
        <p:blipFill>
          <a:blip r:embed="rId2"/>
          <a:stretch>
            <a:fillRect/>
          </a:stretch>
        </p:blipFill>
        <p:spPr>
          <a:xfrm>
            <a:off x="1060383" y="-20198"/>
            <a:ext cx="8202170" cy="1286054"/>
          </a:xfrm>
          <a:prstGeom prst="rect">
            <a:avLst/>
          </a:prstGeom>
        </p:spPr>
      </p:pic>
      <p:grpSp>
        <p:nvGrpSpPr>
          <p:cNvPr id="8" name="Group 7"/>
          <p:cNvGrpSpPr/>
          <p:nvPr/>
        </p:nvGrpSpPr>
        <p:grpSpPr>
          <a:xfrm>
            <a:off x="1269208" y="607253"/>
            <a:ext cx="4568020" cy="3152775"/>
            <a:chOff x="241963" y="733247"/>
            <a:chExt cx="4568020" cy="3152775"/>
          </a:xfrm>
        </p:grpSpPr>
        <p:pic>
          <p:nvPicPr>
            <p:cNvPr id="9" name="Picture 8"/>
            <p:cNvPicPr>
              <a:picLocks noChangeAspect="1"/>
            </p:cNvPicPr>
            <p:nvPr/>
          </p:nvPicPr>
          <p:blipFill>
            <a:blip r:embed="rId3"/>
            <a:stretch>
              <a:fillRect/>
            </a:stretch>
          </p:blipFill>
          <p:spPr>
            <a:xfrm>
              <a:off x="241963" y="1287294"/>
              <a:ext cx="1333500" cy="1695450"/>
            </a:xfrm>
            <a:prstGeom prst="rect">
              <a:avLst/>
            </a:prstGeom>
          </p:spPr>
        </p:pic>
        <p:pic>
          <p:nvPicPr>
            <p:cNvPr id="10" name="Picture 9"/>
            <p:cNvPicPr>
              <a:picLocks noChangeAspect="1"/>
            </p:cNvPicPr>
            <p:nvPr/>
          </p:nvPicPr>
          <p:blipFill>
            <a:blip r:embed="rId4"/>
            <a:stretch>
              <a:fillRect/>
            </a:stretch>
          </p:blipFill>
          <p:spPr>
            <a:xfrm>
              <a:off x="1704833" y="733247"/>
              <a:ext cx="3105150" cy="3152775"/>
            </a:xfrm>
            <a:prstGeom prst="rect">
              <a:avLst/>
            </a:prstGeom>
          </p:spPr>
        </p:pic>
      </p:grpSp>
      <p:grpSp>
        <p:nvGrpSpPr>
          <p:cNvPr id="11" name="Group 10"/>
          <p:cNvGrpSpPr/>
          <p:nvPr/>
        </p:nvGrpSpPr>
        <p:grpSpPr>
          <a:xfrm>
            <a:off x="1198418" y="3799168"/>
            <a:ext cx="4355554" cy="2133600"/>
            <a:chOff x="94397" y="3957637"/>
            <a:chExt cx="4355554" cy="2133600"/>
          </a:xfrm>
        </p:grpSpPr>
        <p:pic>
          <p:nvPicPr>
            <p:cNvPr id="12" name="Picture 11"/>
            <p:cNvPicPr>
              <a:picLocks noChangeAspect="1"/>
            </p:cNvPicPr>
            <p:nvPr/>
          </p:nvPicPr>
          <p:blipFill>
            <a:blip r:embed="rId5"/>
            <a:stretch>
              <a:fillRect/>
            </a:stretch>
          </p:blipFill>
          <p:spPr>
            <a:xfrm>
              <a:off x="94397" y="4274379"/>
              <a:ext cx="1752600" cy="1724025"/>
            </a:xfrm>
            <a:prstGeom prst="rect">
              <a:avLst/>
            </a:prstGeom>
          </p:spPr>
        </p:pic>
        <p:grpSp>
          <p:nvGrpSpPr>
            <p:cNvPr id="13" name="Group 12"/>
            <p:cNvGrpSpPr/>
            <p:nvPr/>
          </p:nvGrpSpPr>
          <p:grpSpPr>
            <a:xfrm>
              <a:off x="2154142" y="3957637"/>
              <a:ext cx="2295809" cy="2133600"/>
              <a:chOff x="1295400" y="3929253"/>
              <a:chExt cx="2295809" cy="2133600"/>
            </a:xfrm>
          </p:grpSpPr>
          <p:pic>
            <p:nvPicPr>
              <p:cNvPr id="14" name="Picture 13"/>
              <p:cNvPicPr>
                <a:picLocks noChangeAspect="1"/>
              </p:cNvPicPr>
              <p:nvPr/>
            </p:nvPicPr>
            <p:blipFill>
              <a:blip r:embed="rId6"/>
              <a:stretch>
                <a:fillRect/>
              </a:stretch>
            </p:blipFill>
            <p:spPr>
              <a:xfrm>
                <a:off x="1295400" y="3929253"/>
                <a:ext cx="1609725" cy="2133600"/>
              </a:xfrm>
              <a:prstGeom prst="rect">
                <a:avLst/>
              </a:prstGeom>
            </p:spPr>
          </p:pic>
          <p:pic>
            <p:nvPicPr>
              <p:cNvPr id="15" name="Picture 14"/>
              <p:cNvPicPr>
                <a:picLocks noChangeAspect="1"/>
              </p:cNvPicPr>
              <p:nvPr/>
            </p:nvPicPr>
            <p:blipFill>
              <a:blip r:embed="rId7"/>
              <a:stretch>
                <a:fillRect/>
              </a:stretch>
            </p:blipFill>
            <p:spPr>
              <a:xfrm>
                <a:off x="2819684" y="4776978"/>
                <a:ext cx="771525" cy="1219200"/>
              </a:xfrm>
              <a:prstGeom prst="rect">
                <a:avLst/>
              </a:prstGeom>
            </p:spPr>
          </p:pic>
        </p:grpSp>
      </p:grpSp>
      <p:sp>
        <p:nvSpPr>
          <p:cNvPr id="16" name="Rounded Rectangle 15"/>
          <p:cNvSpPr/>
          <p:nvPr/>
        </p:nvSpPr>
        <p:spPr>
          <a:xfrm>
            <a:off x="2493818" y="5932770"/>
            <a:ext cx="5910196" cy="8586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800" b="1" dirty="0" smtClean="0"/>
              <a:t>در این هرم باید مساحت </a:t>
            </a:r>
            <a:r>
              <a:rPr lang="fa-IR" sz="2800" b="1" dirty="0" smtClean="0">
                <a:solidFill>
                  <a:srgbClr val="FF0000"/>
                </a:solidFill>
              </a:rPr>
              <a:t>یک مربع </a:t>
            </a:r>
            <a:r>
              <a:rPr lang="fa-IR" sz="2800" b="1" dirty="0" smtClean="0"/>
              <a:t>و </a:t>
            </a:r>
            <a:r>
              <a:rPr lang="fa-IR" sz="2800" b="1" dirty="0" smtClean="0">
                <a:solidFill>
                  <a:srgbClr val="FF0000"/>
                </a:solidFill>
              </a:rPr>
              <a:t>چهار مثلث متساوی الساقین </a:t>
            </a:r>
            <a:r>
              <a:rPr lang="fa-IR" sz="2800" b="1" dirty="0" smtClean="0"/>
              <a:t>را به دست آوریم.</a:t>
            </a:r>
            <a:endParaRPr lang="en-US" sz="2800" b="1" dirty="0"/>
          </a:p>
        </p:txBody>
      </p:sp>
      <p:pic>
        <p:nvPicPr>
          <p:cNvPr id="17" name="Picture 16"/>
          <p:cNvPicPr>
            <a:picLocks noChangeAspect="1"/>
          </p:cNvPicPr>
          <p:nvPr/>
        </p:nvPicPr>
        <p:blipFill>
          <a:blip r:embed="rId8"/>
          <a:stretch>
            <a:fillRect/>
          </a:stretch>
        </p:blipFill>
        <p:spPr>
          <a:xfrm>
            <a:off x="3726942" y="1008015"/>
            <a:ext cx="590632" cy="666843"/>
          </a:xfrm>
          <a:prstGeom prst="rect">
            <a:avLst/>
          </a:prstGeom>
        </p:spPr>
      </p:pic>
      <p:pic>
        <p:nvPicPr>
          <p:cNvPr id="18" name="Picture 17"/>
          <p:cNvPicPr>
            <a:picLocks noChangeAspect="1"/>
          </p:cNvPicPr>
          <p:nvPr/>
        </p:nvPicPr>
        <p:blipFill>
          <a:blip r:embed="rId8"/>
          <a:stretch>
            <a:fillRect/>
          </a:stretch>
        </p:blipFill>
        <p:spPr>
          <a:xfrm>
            <a:off x="4488268" y="994180"/>
            <a:ext cx="590632" cy="666843"/>
          </a:xfrm>
          <a:prstGeom prst="rect">
            <a:avLst/>
          </a:prstGeom>
        </p:spPr>
      </p:pic>
      <p:pic>
        <p:nvPicPr>
          <p:cNvPr id="19" name="Picture 18"/>
          <p:cNvPicPr>
            <a:picLocks noChangeAspect="1"/>
          </p:cNvPicPr>
          <p:nvPr/>
        </p:nvPicPr>
        <p:blipFill>
          <a:blip r:embed="rId9"/>
          <a:stretch>
            <a:fillRect/>
          </a:stretch>
        </p:blipFill>
        <p:spPr>
          <a:xfrm>
            <a:off x="4079601" y="1781216"/>
            <a:ext cx="590632" cy="666843"/>
          </a:xfrm>
          <a:prstGeom prst="rect">
            <a:avLst/>
          </a:prstGeom>
        </p:spPr>
      </p:pic>
      <p:pic>
        <p:nvPicPr>
          <p:cNvPr id="20" name="Picture 19"/>
          <p:cNvPicPr>
            <a:picLocks noChangeAspect="1"/>
          </p:cNvPicPr>
          <p:nvPr/>
        </p:nvPicPr>
        <p:blipFill>
          <a:blip r:embed="rId10"/>
          <a:stretch>
            <a:fillRect/>
          </a:stretch>
        </p:blipFill>
        <p:spPr>
          <a:xfrm>
            <a:off x="5675909" y="909638"/>
            <a:ext cx="4191585" cy="895475"/>
          </a:xfrm>
          <a:prstGeom prst="rect">
            <a:avLst/>
          </a:prstGeom>
        </p:spPr>
      </p:pic>
      <p:cxnSp>
        <p:nvCxnSpPr>
          <p:cNvPr id="21" name="Straight Connector 20"/>
          <p:cNvCxnSpPr/>
          <p:nvPr/>
        </p:nvCxnSpPr>
        <p:spPr>
          <a:xfrm>
            <a:off x="4339678" y="800195"/>
            <a:ext cx="0" cy="1210830"/>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pic>
        <p:nvPicPr>
          <p:cNvPr id="22" name="Picture 21"/>
          <p:cNvPicPr>
            <a:picLocks noChangeAspect="1"/>
          </p:cNvPicPr>
          <p:nvPr/>
        </p:nvPicPr>
        <p:blipFill>
          <a:blip r:embed="rId11"/>
          <a:stretch>
            <a:fillRect/>
          </a:stretch>
        </p:blipFill>
        <p:spPr>
          <a:xfrm>
            <a:off x="4317574" y="1603252"/>
            <a:ext cx="390580" cy="419158"/>
          </a:xfrm>
          <a:prstGeom prst="rect">
            <a:avLst/>
          </a:prstGeom>
        </p:spPr>
      </p:pic>
      <p:pic>
        <p:nvPicPr>
          <p:cNvPr id="23" name="Picture 22"/>
          <p:cNvPicPr>
            <a:picLocks noChangeAspect="1"/>
          </p:cNvPicPr>
          <p:nvPr/>
        </p:nvPicPr>
        <p:blipFill>
          <a:blip r:embed="rId11"/>
          <a:stretch>
            <a:fillRect/>
          </a:stretch>
        </p:blipFill>
        <p:spPr>
          <a:xfrm>
            <a:off x="3985958" y="1613251"/>
            <a:ext cx="390580" cy="419158"/>
          </a:xfrm>
          <a:prstGeom prst="rect">
            <a:avLst/>
          </a:prstGeom>
        </p:spPr>
      </p:pic>
      <p:cxnSp>
        <p:nvCxnSpPr>
          <p:cNvPr id="24" name="Straight Arrow Connector 23"/>
          <p:cNvCxnSpPr>
            <a:stCxn id="17" idx="3"/>
          </p:cNvCxnSpPr>
          <p:nvPr/>
        </p:nvCxnSpPr>
        <p:spPr>
          <a:xfrm flipH="1" flipV="1">
            <a:off x="3608243" y="800195"/>
            <a:ext cx="709331" cy="541242"/>
          </a:xfrm>
          <a:prstGeom prst="straightConnector1">
            <a:avLst/>
          </a:prstGeom>
          <a:ln w="38100">
            <a:solidFill>
              <a:srgbClr val="DA1ACC"/>
            </a:solidFill>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1729079" y="423101"/>
            <a:ext cx="2352143" cy="7572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b="1" dirty="0" smtClean="0">
                <a:solidFill>
                  <a:srgbClr val="DA1ACC"/>
                </a:solidFill>
              </a:rPr>
              <a:t>ارتفاع مثلث</a:t>
            </a:r>
            <a:endParaRPr lang="en-US" sz="2400" b="1" dirty="0">
              <a:solidFill>
                <a:srgbClr val="DA1ACC"/>
              </a:solidFill>
            </a:endParaRPr>
          </a:p>
        </p:txBody>
      </p:sp>
      <p:sp>
        <p:nvSpPr>
          <p:cNvPr id="26" name="Rounded Rectangle 25"/>
          <p:cNvSpPr/>
          <p:nvPr/>
        </p:nvSpPr>
        <p:spPr>
          <a:xfrm>
            <a:off x="2077065" y="5919834"/>
            <a:ext cx="6381751" cy="8586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800" b="1" dirty="0" smtClean="0"/>
              <a:t>ارتفاع مثلث متساوی الساقین را از </a:t>
            </a:r>
            <a:r>
              <a:rPr lang="fa-IR" sz="2800" b="1" dirty="0" smtClean="0">
                <a:solidFill>
                  <a:srgbClr val="FF0000"/>
                </a:solidFill>
              </a:rPr>
              <a:t>روش فیثاغورس </a:t>
            </a:r>
            <a:r>
              <a:rPr lang="fa-IR" sz="2800" b="1" dirty="0" smtClean="0"/>
              <a:t>به دست می آوریم.</a:t>
            </a:r>
            <a:endParaRPr lang="en-US" sz="2800" b="1" dirty="0"/>
          </a:p>
        </p:txBody>
      </p:sp>
      <p:pic>
        <p:nvPicPr>
          <p:cNvPr id="27" name="Picture 26"/>
          <p:cNvPicPr>
            <a:picLocks noChangeAspect="1"/>
          </p:cNvPicPr>
          <p:nvPr/>
        </p:nvPicPr>
        <p:blipFill>
          <a:blip r:embed="rId12"/>
          <a:stretch>
            <a:fillRect/>
          </a:stretch>
        </p:blipFill>
        <p:spPr>
          <a:xfrm>
            <a:off x="5725682" y="1561287"/>
            <a:ext cx="3629532" cy="895475"/>
          </a:xfrm>
          <a:prstGeom prst="rect">
            <a:avLst/>
          </a:prstGeom>
        </p:spPr>
      </p:pic>
      <p:grpSp>
        <p:nvGrpSpPr>
          <p:cNvPr id="28" name="Group 27"/>
          <p:cNvGrpSpPr/>
          <p:nvPr/>
        </p:nvGrpSpPr>
        <p:grpSpPr>
          <a:xfrm>
            <a:off x="9029530" y="1580340"/>
            <a:ext cx="1343212" cy="876422"/>
            <a:chOff x="7907312" y="1618345"/>
            <a:chExt cx="1343212" cy="876422"/>
          </a:xfrm>
        </p:grpSpPr>
        <p:pic>
          <p:nvPicPr>
            <p:cNvPr id="29" name="Picture 28"/>
            <p:cNvPicPr>
              <a:picLocks noChangeAspect="1"/>
            </p:cNvPicPr>
            <p:nvPr/>
          </p:nvPicPr>
          <p:blipFill>
            <a:blip r:embed="rId13"/>
            <a:stretch>
              <a:fillRect/>
            </a:stretch>
          </p:blipFill>
          <p:spPr>
            <a:xfrm>
              <a:off x="7907312" y="1618345"/>
              <a:ext cx="1343212" cy="876422"/>
            </a:xfrm>
            <a:prstGeom prst="rect">
              <a:avLst/>
            </a:prstGeom>
          </p:spPr>
        </p:pic>
        <p:pic>
          <p:nvPicPr>
            <p:cNvPr id="30" name="Picture 29"/>
            <p:cNvPicPr>
              <a:picLocks noChangeAspect="1"/>
            </p:cNvPicPr>
            <p:nvPr/>
          </p:nvPicPr>
          <p:blipFill>
            <a:blip r:embed="rId14"/>
            <a:stretch>
              <a:fillRect/>
            </a:stretch>
          </p:blipFill>
          <p:spPr>
            <a:xfrm>
              <a:off x="8291338" y="1674641"/>
              <a:ext cx="457264" cy="590632"/>
            </a:xfrm>
            <a:prstGeom prst="rect">
              <a:avLst/>
            </a:prstGeom>
          </p:spPr>
        </p:pic>
      </p:grpSp>
      <p:grpSp>
        <p:nvGrpSpPr>
          <p:cNvPr id="31" name="Group 30"/>
          <p:cNvGrpSpPr/>
          <p:nvPr/>
        </p:nvGrpSpPr>
        <p:grpSpPr>
          <a:xfrm>
            <a:off x="4602168" y="2170628"/>
            <a:ext cx="4782217" cy="1648055"/>
            <a:chOff x="4064188" y="2288970"/>
            <a:chExt cx="4782217" cy="1648055"/>
          </a:xfrm>
        </p:grpSpPr>
        <p:pic>
          <p:nvPicPr>
            <p:cNvPr id="32" name="Picture 31"/>
            <p:cNvPicPr>
              <a:picLocks noChangeAspect="1"/>
            </p:cNvPicPr>
            <p:nvPr/>
          </p:nvPicPr>
          <p:blipFill>
            <a:blip r:embed="rId15"/>
            <a:stretch>
              <a:fillRect/>
            </a:stretch>
          </p:blipFill>
          <p:spPr>
            <a:xfrm>
              <a:off x="4064188" y="2288970"/>
              <a:ext cx="4782217" cy="1648055"/>
            </a:xfrm>
            <a:prstGeom prst="rect">
              <a:avLst/>
            </a:prstGeom>
          </p:spPr>
        </p:pic>
        <p:pic>
          <p:nvPicPr>
            <p:cNvPr id="33" name="Picture 32"/>
            <p:cNvPicPr>
              <a:picLocks noChangeAspect="1"/>
            </p:cNvPicPr>
            <p:nvPr/>
          </p:nvPicPr>
          <p:blipFill>
            <a:blip r:embed="rId14"/>
            <a:stretch>
              <a:fillRect/>
            </a:stretch>
          </p:blipFill>
          <p:spPr>
            <a:xfrm>
              <a:off x="6741938" y="2352106"/>
              <a:ext cx="457264" cy="590632"/>
            </a:xfrm>
            <a:prstGeom prst="rect">
              <a:avLst/>
            </a:prstGeom>
          </p:spPr>
        </p:pic>
        <p:pic>
          <p:nvPicPr>
            <p:cNvPr id="34" name="Picture 33"/>
            <p:cNvPicPr>
              <a:picLocks noChangeAspect="1"/>
            </p:cNvPicPr>
            <p:nvPr/>
          </p:nvPicPr>
          <p:blipFill>
            <a:blip r:embed="rId14"/>
            <a:stretch>
              <a:fillRect/>
            </a:stretch>
          </p:blipFill>
          <p:spPr>
            <a:xfrm>
              <a:off x="7351853" y="2973304"/>
              <a:ext cx="457264" cy="590632"/>
            </a:xfrm>
            <a:prstGeom prst="rect">
              <a:avLst/>
            </a:prstGeom>
          </p:spPr>
        </p:pic>
      </p:grpSp>
      <p:cxnSp>
        <p:nvCxnSpPr>
          <p:cNvPr id="35" name="Straight Connector 34"/>
          <p:cNvCxnSpPr/>
          <p:nvPr/>
        </p:nvCxnSpPr>
        <p:spPr>
          <a:xfrm flipV="1">
            <a:off x="7923279" y="3127275"/>
            <a:ext cx="438404" cy="21652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V="1">
            <a:off x="7298778" y="2460271"/>
            <a:ext cx="438404" cy="21652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grpSp>
        <p:nvGrpSpPr>
          <p:cNvPr id="37" name="Group 36"/>
          <p:cNvGrpSpPr/>
          <p:nvPr/>
        </p:nvGrpSpPr>
        <p:grpSpPr>
          <a:xfrm>
            <a:off x="8970582" y="2533936"/>
            <a:ext cx="1343212" cy="876422"/>
            <a:chOff x="5199452" y="3515560"/>
            <a:chExt cx="1343212" cy="876422"/>
          </a:xfrm>
        </p:grpSpPr>
        <p:pic>
          <p:nvPicPr>
            <p:cNvPr id="38" name="Picture 37"/>
            <p:cNvPicPr>
              <a:picLocks noChangeAspect="1"/>
            </p:cNvPicPr>
            <p:nvPr/>
          </p:nvPicPr>
          <p:blipFill>
            <a:blip r:embed="rId16"/>
            <a:stretch>
              <a:fillRect/>
            </a:stretch>
          </p:blipFill>
          <p:spPr>
            <a:xfrm>
              <a:off x="5199452" y="3515560"/>
              <a:ext cx="1343212" cy="876422"/>
            </a:xfrm>
            <a:prstGeom prst="rect">
              <a:avLst/>
            </a:prstGeom>
          </p:spPr>
        </p:pic>
        <p:pic>
          <p:nvPicPr>
            <p:cNvPr id="39" name="Picture 38"/>
            <p:cNvPicPr>
              <a:picLocks noChangeAspect="1"/>
            </p:cNvPicPr>
            <p:nvPr/>
          </p:nvPicPr>
          <p:blipFill>
            <a:blip r:embed="rId17"/>
            <a:stretch>
              <a:fillRect/>
            </a:stretch>
          </p:blipFill>
          <p:spPr>
            <a:xfrm>
              <a:off x="5498333" y="3599603"/>
              <a:ext cx="581106" cy="590632"/>
            </a:xfrm>
            <a:prstGeom prst="rect">
              <a:avLst/>
            </a:prstGeom>
          </p:spPr>
        </p:pic>
      </p:grpSp>
      <p:grpSp>
        <p:nvGrpSpPr>
          <p:cNvPr id="40" name="Group 39"/>
          <p:cNvGrpSpPr/>
          <p:nvPr/>
        </p:nvGrpSpPr>
        <p:grpSpPr>
          <a:xfrm>
            <a:off x="959869" y="2897830"/>
            <a:ext cx="3280503" cy="1095528"/>
            <a:chOff x="4715010" y="3495469"/>
            <a:chExt cx="3534268" cy="1095528"/>
          </a:xfrm>
        </p:grpSpPr>
        <p:pic>
          <p:nvPicPr>
            <p:cNvPr id="41" name="Picture 40"/>
            <p:cNvPicPr>
              <a:picLocks noChangeAspect="1"/>
            </p:cNvPicPr>
            <p:nvPr/>
          </p:nvPicPr>
          <p:blipFill>
            <a:blip r:embed="rId18"/>
            <a:stretch>
              <a:fillRect/>
            </a:stretch>
          </p:blipFill>
          <p:spPr>
            <a:xfrm>
              <a:off x="4715010" y="3495469"/>
              <a:ext cx="3534268" cy="1095528"/>
            </a:xfrm>
            <a:prstGeom prst="rect">
              <a:avLst/>
            </a:prstGeom>
          </p:spPr>
        </p:pic>
        <p:pic>
          <p:nvPicPr>
            <p:cNvPr id="42" name="Picture 41"/>
            <p:cNvPicPr>
              <a:picLocks noChangeAspect="1"/>
            </p:cNvPicPr>
            <p:nvPr/>
          </p:nvPicPr>
          <p:blipFill>
            <a:blip r:embed="rId17"/>
            <a:stretch>
              <a:fillRect/>
            </a:stretch>
          </p:blipFill>
          <p:spPr>
            <a:xfrm>
              <a:off x="7020263" y="3573242"/>
              <a:ext cx="581106" cy="590632"/>
            </a:xfrm>
            <a:prstGeom prst="rect">
              <a:avLst/>
            </a:prstGeom>
          </p:spPr>
        </p:pic>
      </p:grpSp>
      <p:sp>
        <p:nvSpPr>
          <p:cNvPr id="43" name="Rounded Rectangle 42"/>
          <p:cNvSpPr/>
          <p:nvPr/>
        </p:nvSpPr>
        <p:spPr>
          <a:xfrm>
            <a:off x="2064138" y="5902317"/>
            <a:ext cx="6422079" cy="8586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800" b="1" dirty="0" smtClean="0"/>
              <a:t>در این هرم باید مساحت </a:t>
            </a:r>
            <a:r>
              <a:rPr lang="fa-IR" sz="2800" b="1" dirty="0" smtClean="0">
                <a:solidFill>
                  <a:srgbClr val="FF0000"/>
                </a:solidFill>
              </a:rPr>
              <a:t>چهار مثلث متساوی الاضلاع </a:t>
            </a:r>
            <a:r>
              <a:rPr lang="fa-IR" sz="2800" b="1" dirty="0" smtClean="0">
                <a:solidFill>
                  <a:schemeClr val="tx1"/>
                </a:solidFill>
              </a:rPr>
              <a:t>را به دست آوریم</a:t>
            </a:r>
            <a:r>
              <a:rPr lang="fa-IR" sz="2800" b="1" dirty="0" smtClean="0"/>
              <a:t>.</a:t>
            </a:r>
            <a:endParaRPr lang="en-US" sz="2800" b="1" dirty="0"/>
          </a:p>
        </p:txBody>
      </p:sp>
      <p:pic>
        <p:nvPicPr>
          <p:cNvPr id="44" name="Picture 43"/>
          <p:cNvPicPr>
            <a:picLocks noChangeAspect="1"/>
          </p:cNvPicPr>
          <p:nvPr/>
        </p:nvPicPr>
        <p:blipFill>
          <a:blip r:embed="rId19"/>
          <a:stretch>
            <a:fillRect/>
          </a:stretch>
        </p:blipFill>
        <p:spPr>
          <a:xfrm>
            <a:off x="3647210" y="3896899"/>
            <a:ext cx="581106" cy="590632"/>
          </a:xfrm>
          <a:prstGeom prst="rect">
            <a:avLst/>
          </a:prstGeom>
        </p:spPr>
      </p:pic>
      <p:pic>
        <p:nvPicPr>
          <p:cNvPr id="45" name="Picture 44"/>
          <p:cNvPicPr>
            <a:picLocks noChangeAspect="1"/>
          </p:cNvPicPr>
          <p:nvPr/>
        </p:nvPicPr>
        <p:blipFill>
          <a:blip r:embed="rId19"/>
          <a:stretch>
            <a:fillRect/>
          </a:stretch>
        </p:blipFill>
        <p:spPr>
          <a:xfrm>
            <a:off x="4678686" y="3886900"/>
            <a:ext cx="581106" cy="590632"/>
          </a:xfrm>
          <a:prstGeom prst="rect">
            <a:avLst/>
          </a:prstGeom>
        </p:spPr>
      </p:pic>
      <p:pic>
        <p:nvPicPr>
          <p:cNvPr id="46" name="Picture 45"/>
          <p:cNvPicPr>
            <a:picLocks noChangeAspect="1"/>
          </p:cNvPicPr>
          <p:nvPr/>
        </p:nvPicPr>
        <p:blipFill>
          <a:blip r:embed="rId19"/>
          <a:stretch>
            <a:fillRect/>
          </a:stretch>
        </p:blipFill>
        <p:spPr>
          <a:xfrm>
            <a:off x="4161514" y="4257676"/>
            <a:ext cx="581106" cy="590632"/>
          </a:xfrm>
          <a:prstGeom prst="rect">
            <a:avLst/>
          </a:prstGeom>
        </p:spPr>
      </p:pic>
      <p:grpSp>
        <p:nvGrpSpPr>
          <p:cNvPr id="47" name="Group 46"/>
          <p:cNvGrpSpPr/>
          <p:nvPr/>
        </p:nvGrpSpPr>
        <p:grpSpPr>
          <a:xfrm>
            <a:off x="5054160" y="3578647"/>
            <a:ext cx="4143953" cy="1238423"/>
            <a:chOff x="3931942" y="3616652"/>
            <a:chExt cx="4143953" cy="1238423"/>
          </a:xfrm>
        </p:grpSpPr>
        <p:pic>
          <p:nvPicPr>
            <p:cNvPr id="48" name="Picture 47"/>
            <p:cNvPicPr>
              <a:picLocks noChangeAspect="1"/>
            </p:cNvPicPr>
            <p:nvPr/>
          </p:nvPicPr>
          <p:blipFill>
            <a:blip r:embed="rId20"/>
            <a:stretch>
              <a:fillRect/>
            </a:stretch>
          </p:blipFill>
          <p:spPr>
            <a:xfrm>
              <a:off x="3931942" y="3616652"/>
              <a:ext cx="4143953" cy="1238423"/>
            </a:xfrm>
            <a:prstGeom prst="rect">
              <a:avLst/>
            </a:prstGeom>
          </p:spPr>
        </p:pic>
        <p:pic>
          <p:nvPicPr>
            <p:cNvPr id="49" name="Picture 48"/>
            <p:cNvPicPr>
              <a:picLocks noChangeAspect="1"/>
            </p:cNvPicPr>
            <p:nvPr/>
          </p:nvPicPr>
          <p:blipFill>
            <a:blip r:embed="rId21"/>
            <a:stretch>
              <a:fillRect/>
            </a:stretch>
          </p:blipFill>
          <p:spPr>
            <a:xfrm>
              <a:off x="6658359" y="4180161"/>
              <a:ext cx="581106" cy="590632"/>
            </a:xfrm>
            <a:prstGeom prst="rect">
              <a:avLst/>
            </a:prstGeom>
          </p:spPr>
        </p:pic>
      </p:grpSp>
      <p:grpSp>
        <p:nvGrpSpPr>
          <p:cNvPr id="50" name="Group 49"/>
          <p:cNvGrpSpPr/>
          <p:nvPr/>
        </p:nvGrpSpPr>
        <p:grpSpPr>
          <a:xfrm>
            <a:off x="8810506" y="3648574"/>
            <a:ext cx="1638529" cy="1171739"/>
            <a:chOff x="7688288" y="3686579"/>
            <a:chExt cx="1638529" cy="1171739"/>
          </a:xfrm>
        </p:grpSpPr>
        <p:pic>
          <p:nvPicPr>
            <p:cNvPr id="51" name="Picture 50"/>
            <p:cNvPicPr>
              <a:picLocks noChangeAspect="1"/>
            </p:cNvPicPr>
            <p:nvPr/>
          </p:nvPicPr>
          <p:blipFill>
            <a:blip r:embed="rId22"/>
            <a:stretch>
              <a:fillRect/>
            </a:stretch>
          </p:blipFill>
          <p:spPr>
            <a:xfrm>
              <a:off x="7688288" y="3686579"/>
              <a:ext cx="1638529" cy="1171739"/>
            </a:xfrm>
            <a:prstGeom prst="rect">
              <a:avLst/>
            </a:prstGeom>
          </p:spPr>
        </p:pic>
        <p:pic>
          <p:nvPicPr>
            <p:cNvPr id="52" name="Picture 51"/>
            <p:cNvPicPr>
              <a:picLocks noChangeAspect="1"/>
            </p:cNvPicPr>
            <p:nvPr/>
          </p:nvPicPr>
          <p:blipFill>
            <a:blip r:embed="rId21"/>
            <a:stretch>
              <a:fillRect/>
            </a:stretch>
          </p:blipFill>
          <p:spPr>
            <a:xfrm>
              <a:off x="8410803" y="4264443"/>
              <a:ext cx="581106" cy="590632"/>
            </a:xfrm>
            <a:prstGeom prst="rect">
              <a:avLst/>
            </a:prstGeom>
          </p:spPr>
        </p:pic>
        <p:pic>
          <p:nvPicPr>
            <p:cNvPr id="53" name="Picture 52"/>
            <p:cNvPicPr>
              <a:picLocks noChangeAspect="1"/>
            </p:cNvPicPr>
            <p:nvPr/>
          </p:nvPicPr>
          <p:blipFill>
            <a:blip r:embed="rId23"/>
            <a:stretch>
              <a:fillRect/>
            </a:stretch>
          </p:blipFill>
          <p:spPr>
            <a:xfrm>
              <a:off x="8157886" y="3736500"/>
              <a:ext cx="581106" cy="590632"/>
            </a:xfrm>
            <a:prstGeom prst="rect">
              <a:avLst/>
            </a:prstGeom>
          </p:spPr>
        </p:pic>
      </p:grpSp>
      <p:grpSp>
        <p:nvGrpSpPr>
          <p:cNvPr id="54" name="Group 53"/>
          <p:cNvGrpSpPr/>
          <p:nvPr/>
        </p:nvGrpSpPr>
        <p:grpSpPr>
          <a:xfrm>
            <a:off x="5530984" y="4572934"/>
            <a:ext cx="2924583" cy="1409897"/>
            <a:chOff x="4408766" y="4610939"/>
            <a:chExt cx="2924583" cy="1409897"/>
          </a:xfrm>
        </p:grpSpPr>
        <p:pic>
          <p:nvPicPr>
            <p:cNvPr id="55" name="Picture 54"/>
            <p:cNvPicPr>
              <a:picLocks noChangeAspect="1"/>
            </p:cNvPicPr>
            <p:nvPr/>
          </p:nvPicPr>
          <p:blipFill>
            <a:blip r:embed="rId24"/>
            <a:stretch>
              <a:fillRect/>
            </a:stretch>
          </p:blipFill>
          <p:spPr>
            <a:xfrm>
              <a:off x="4408766" y="4610939"/>
              <a:ext cx="2924583" cy="1409897"/>
            </a:xfrm>
            <a:prstGeom prst="rect">
              <a:avLst/>
            </a:prstGeom>
          </p:spPr>
        </p:pic>
        <p:pic>
          <p:nvPicPr>
            <p:cNvPr id="56" name="Picture 55"/>
            <p:cNvPicPr>
              <a:picLocks noChangeAspect="1"/>
            </p:cNvPicPr>
            <p:nvPr/>
          </p:nvPicPr>
          <p:blipFill>
            <a:blip r:embed="rId23"/>
            <a:stretch>
              <a:fillRect/>
            </a:stretch>
          </p:blipFill>
          <p:spPr>
            <a:xfrm>
              <a:off x="6043964" y="4662275"/>
              <a:ext cx="581106" cy="590632"/>
            </a:xfrm>
            <a:prstGeom prst="rect">
              <a:avLst/>
            </a:prstGeom>
          </p:spPr>
        </p:pic>
        <p:pic>
          <p:nvPicPr>
            <p:cNvPr id="57" name="Picture 56"/>
            <p:cNvPicPr>
              <a:picLocks noChangeAspect="1"/>
            </p:cNvPicPr>
            <p:nvPr/>
          </p:nvPicPr>
          <p:blipFill>
            <a:blip r:embed="rId21"/>
            <a:stretch>
              <a:fillRect/>
            </a:stretch>
          </p:blipFill>
          <p:spPr>
            <a:xfrm>
              <a:off x="6292138" y="5229728"/>
              <a:ext cx="581106" cy="590632"/>
            </a:xfrm>
            <a:prstGeom prst="rect">
              <a:avLst/>
            </a:prstGeom>
          </p:spPr>
        </p:pic>
      </p:grpSp>
      <p:cxnSp>
        <p:nvCxnSpPr>
          <p:cNvPr id="58" name="Straight Connector 57"/>
          <p:cNvCxnSpPr/>
          <p:nvPr/>
        </p:nvCxnSpPr>
        <p:spPr>
          <a:xfrm flipV="1">
            <a:off x="7485707" y="5372070"/>
            <a:ext cx="438404" cy="21652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V="1">
            <a:off x="6698806" y="5083460"/>
            <a:ext cx="438404" cy="21652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grpSp>
        <p:nvGrpSpPr>
          <p:cNvPr id="60" name="Group 59"/>
          <p:cNvGrpSpPr/>
          <p:nvPr/>
        </p:nvGrpSpPr>
        <p:grpSpPr>
          <a:xfrm>
            <a:off x="8174271" y="4789917"/>
            <a:ext cx="1638529" cy="914528"/>
            <a:chOff x="7052053" y="4827922"/>
            <a:chExt cx="1638529" cy="914528"/>
          </a:xfrm>
        </p:grpSpPr>
        <p:pic>
          <p:nvPicPr>
            <p:cNvPr id="61" name="Picture 60"/>
            <p:cNvPicPr>
              <a:picLocks noChangeAspect="1"/>
            </p:cNvPicPr>
            <p:nvPr/>
          </p:nvPicPr>
          <p:blipFill>
            <a:blip r:embed="rId25"/>
            <a:stretch>
              <a:fillRect/>
            </a:stretch>
          </p:blipFill>
          <p:spPr>
            <a:xfrm>
              <a:off x="7052053" y="4827922"/>
              <a:ext cx="1638529" cy="914528"/>
            </a:xfrm>
            <a:prstGeom prst="rect">
              <a:avLst/>
            </a:prstGeom>
          </p:spPr>
        </p:pic>
        <p:pic>
          <p:nvPicPr>
            <p:cNvPr id="62" name="Picture 61"/>
            <p:cNvPicPr>
              <a:picLocks noChangeAspect="1"/>
            </p:cNvPicPr>
            <p:nvPr/>
          </p:nvPicPr>
          <p:blipFill>
            <a:blip r:embed="rId23"/>
            <a:stretch>
              <a:fillRect/>
            </a:stretch>
          </p:blipFill>
          <p:spPr>
            <a:xfrm>
              <a:off x="7515185" y="4953455"/>
              <a:ext cx="581106" cy="590632"/>
            </a:xfrm>
            <a:prstGeom prst="rect">
              <a:avLst/>
            </a:prstGeom>
          </p:spPr>
        </p:pic>
      </p:grpSp>
      <p:sp>
        <p:nvSpPr>
          <p:cNvPr id="63" name="Rectangle 62"/>
          <p:cNvSpPr/>
          <p:nvPr/>
        </p:nvSpPr>
        <p:spPr>
          <a:xfrm>
            <a:off x="4352684" y="1805113"/>
            <a:ext cx="117646" cy="1291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598B3A9-9636-4A97-B74E-3611818F96AE}"/>
              </a:ext>
            </a:extLst>
          </p:cNvPr>
          <p:cNvSpPr/>
          <p:nvPr/>
        </p:nvSpPr>
        <p:spPr>
          <a:xfrm>
            <a:off x="9223833" y="6028180"/>
            <a:ext cx="280230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hlinkClick r:id="rId26"/>
              </a:rPr>
              <a:t>http://powerdars.farafile.ir/</a:t>
            </a:r>
            <a:endParaRPr kumimoji="0" lang="en-US" sz="1800" b="0" i="0" u="none" strike="noStrike" kern="0" cap="none" spc="0" normalizeH="0" baseline="0" noProof="0" dirty="0" smtClean="0">
              <a:ln>
                <a:noFill/>
              </a:ln>
              <a:solidFill>
                <a:prstClr val="black"/>
              </a:solidFill>
              <a:effectLst/>
              <a:uLnTx/>
              <a:uFillTx/>
            </a:endParaRPr>
          </a:p>
        </p:txBody>
      </p:sp>
      <p:sp>
        <p:nvSpPr>
          <p:cNvPr id="65" name="TextBox 64"/>
          <p:cNvSpPr txBox="1"/>
          <p:nvPr/>
        </p:nvSpPr>
        <p:spPr>
          <a:xfrm>
            <a:off x="9649172" y="6326274"/>
            <a:ext cx="1951629" cy="523220"/>
          </a:xfrm>
          <a:prstGeom prst="rect">
            <a:avLst/>
          </a:prstGeom>
          <a:noFill/>
        </p:spPr>
        <p:txBody>
          <a:bodyPr wrap="square" rtlCol="1">
            <a:spAutoFit/>
          </a:bodyPr>
          <a:lstStyle/>
          <a:p>
            <a:r>
              <a:rPr lang="fa-IR" sz="2800" dirty="0" smtClean="0">
                <a:solidFill>
                  <a:srgbClr val="FF0000"/>
                </a:solidFill>
              </a:rPr>
              <a:t>👆کلیک کن👆</a:t>
            </a:r>
            <a:endParaRPr lang="fa-IR" sz="2800" dirty="0">
              <a:solidFill>
                <a:srgbClr val="FF0000"/>
              </a:solidFill>
            </a:endParaRPr>
          </a:p>
        </p:txBody>
      </p:sp>
    </p:spTree>
    <p:extLst>
      <p:ext uri="{BB962C8B-B14F-4D97-AF65-F5344CB8AC3E}">
        <p14:creationId xmlns:p14="http://schemas.microsoft.com/office/powerpoint/2010/main" val="82812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xit" presetSubtype="0" fill="hold" grpId="1" nodeType="clickEffect">
                                  <p:stCondLst>
                                    <p:cond delay="0"/>
                                  </p:stCondLst>
                                  <p:childTnLst>
                                    <p:animEffect transition="out" filter="fade">
                                      <p:cBhvr>
                                        <p:cTn id="54" dur="1000"/>
                                        <p:tgtEl>
                                          <p:spTgt spid="16"/>
                                        </p:tgtEl>
                                      </p:cBhvr>
                                    </p:animEffect>
                                    <p:anim calcmode="lin" valueType="num">
                                      <p:cBhvr>
                                        <p:cTn id="55" dur="1000"/>
                                        <p:tgtEl>
                                          <p:spTgt spid="16"/>
                                        </p:tgtEl>
                                        <p:attrNameLst>
                                          <p:attrName>ppt_x</p:attrName>
                                        </p:attrNameLst>
                                      </p:cBhvr>
                                      <p:tavLst>
                                        <p:tav tm="0">
                                          <p:val>
                                            <p:strVal val="ppt_x"/>
                                          </p:val>
                                        </p:tav>
                                        <p:tav tm="100000">
                                          <p:val>
                                            <p:strVal val="ppt_x"/>
                                          </p:val>
                                        </p:tav>
                                      </p:tavLst>
                                    </p:anim>
                                    <p:anim calcmode="lin" valueType="num">
                                      <p:cBhvr>
                                        <p:cTn id="56" dur="1000"/>
                                        <p:tgtEl>
                                          <p:spTgt spid="16"/>
                                        </p:tgtEl>
                                        <p:attrNameLst>
                                          <p:attrName>ppt_y</p:attrName>
                                        </p:attrNameLst>
                                      </p:cBhvr>
                                      <p:tavLst>
                                        <p:tav tm="0">
                                          <p:val>
                                            <p:strVal val="ppt_y"/>
                                          </p:val>
                                        </p:tav>
                                        <p:tav tm="100000">
                                          <p:val>
                                            <p:strVal val="ppt_y+.1"/>
                                          </p:val>
                                        </p:tav>
                                      </p:tavLst>
                                    </p:anim>
                                    <p:set>
                                      <p:cBhvr>
                                        <p:cTn id="57" dur="1" fill="hold">
                                          <p:stCondLst>
                                            <p:cond delay="999"/>
                                          </p:stCondLst>
                                        </p:cTn>
                                        <p:tgtEl>
                                          <p:spTgt spid="1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up)">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p:cTn id="72" dur="500" fill="hold"/>
                                        <p:tgtEl>
                                          <p:spTgt spid="63"/>
                                        </p:tgtEl>
                                        <p:attrNameLst>
                                          <p:attrName>ppt_w</p:attrName>
                                        </p:attrNameLst>
                                      </p:cBhvr>
                                      <p:tavLst>
                                        <p:tav tm="0">
                                          <p:val>
                                            <p:fltVal val="0"/>
                                          </p:val>
                                        </p:tav>
                                        <p:tav tm="100000">
                                          <p:val>
                                            <p:strVal val="#ppt_w"/>
                                          </p:val>
                                        </p:tav>
                                      </p:tavLst>
                                    </p:anim>
                                    <p:anim calcmode="lin" valueType="num">
                                      <p:cBhvr>
                                        <p:cTn id="73" dur="500" fill="hold"/>
                                        <p:tgtEl>
                                          <p:spTgt spid="63"/>
                                        </p:tgtEl>
                                        <p:attrNameLst>
                                          <p:attrName>ppt_h</p:attrName>
                                        </p:attrNameLst>
                                      </p:cBhvr>
                                      <p:tavLst>
                                        <p:tav tm="0">
                                          <p:val>
                                            <p:fltVal val="0"/>
                                          </p:val>
                                        </p:tav>
                                        <p:tav tm="100000">
                                          <p:val>
                                            <p:strVal val="#ppt_h"/>
                                          </p:val>
                                        </p:tav>
                                      </p:tavLst>
                                    </p:anim>
                                    <p:animEffect transition="in" filter="fade">
                                      <p:cBhvr>
                                        <p:cTn id="74" dur="500"/>
                                        <p:tgtEl>
                                          <p:spTgt spid="63"/>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53" presetClass="entr" presetSubtype="16"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ppt_w</p:attrName>
                                        </p:attrNameLst>
                                      </p:cBhvr>
                                      <p:tavLst>
                                        <p:tav tm="0">
                                          <p:val>
                                            <p:fltVal val="0"/>
                                          </p:val>
                                        </p:tav>
                                        <p:tav tm="100000">
                                          <p:val>
                                            <p:strVal val="#ppt_w"/>
                                          </p:val>
                                        </p:tav>
                                      </p:tavLst>
                                    </p:anim>
                                    <p:anim calcmode="lin" valueType="num">
                                      <p:cBhvr>
                                        <p:cTn id="85" dur="500" fill="hold"/>
                                        <p:tgtEl>
                                          <p:spTgt spid="22"/>
                                        </p:tgtEl>
                                        <p:attrNameLst>
                                          <p:attrName>ppt_h</p:attrName>
                                        </p:attrNameLst>
                                      </p:cBhvr>
                                      <p:tavLst>
                                        <p:tav tm="0">
                                          <p:val>
                                            <p:fltVal val="0"/>
                                          </p:val>
                                        </p:tav>
                                        <p:tav tm="100000">
                                          <p:val>
                                            <p:strVal val="#ppt_h"/>
                                          </p:val>
                                        </p:tav>
                                      </p:tavLst>
                                    </p:anim>
                                    <p:animEffect transition="in" filter="fade">
                                      <p:cBhvr>
                                        <p:cTn id="86" dur="5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fltVal val="0"/>
                                          </p:val>
                                        </p:tav>
                                        <p:tav tm="100000">
                                          <p:val>
                                            <p:strVal val="#ppt_h"/>
                                          </p:val>
                                        </p:tav>
                                      </p:tavLst>
                                    </p:anim>
                                    <p:animEffect transition="in" filter="fade">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1000"/>
                                        <p:tgtEl>
                                          <p:spTgt spid="26"/>
                                        </p:tgtEl>
                                      </p:cBhvr>
                                    </p:animEffect>
                                    <p:anim calcmode="lin" valueType="num">
                                      <p:cBhvr>
                                        <p:cTn id="104" dur="1000" fill="hold"/>
                                        <p:tgtEl>
                                          <p:spTgt spid="26"/>
                                        </p:tgtEl>
                                        <p:attrNameLst>
                                          <p:attrName>ppt_x</p:attrName>
                                        </p:attrNameLst>
                                      </p:cBhvr>
                                      <p:tavLst>
                                        <p:tav tm="0">
                                          <p:val>
                                            <p:strVal val="#ppt_x"/>
                                          </p:val>
                                        </p:tav>
                                        <p:tav tm="100000">
                                          <p:val>
                                            <p:strVal val="#ppt_x"/>
                                          </p:val>
                                        </p:tav>
                                      </p:tavLst>
                                    </p:anim>
                                    <p:anim calcmode="lin" valueType="num">
                                      <p:cBhvr>
                                        <p:cTn id="10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wipe(left)">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1000"/>
                                        <p:tgtEl>
                                          <p:spTgt spid="28"/>
                                        </p:tgtEl>
                                      </p:cBhvr>
                                    </p:animEffect>
                                    <p:anim calcmode="lin" valueType="num">
                                      <p:cBhvr>
                                        <p:cTn id="116" dur="1000" fill="hold"/>
                                        <p:tgtEl>
                                          <p:spTgt spid="28"/>
                                        </p:tgtEl>
                                        <p:attrNameLst>
                                          <p:attrName>ppt_x</p:attrName>
                                        </p:attrNameLst>
                                      </p:cBhvr>
                                      <p:tavLst>
                                        <p:tav tm="0">
                                          <p:val>
                                            <p:strVal val="#ppt_x"/>
                                          </p:val>
                                        </p:tav>
                                        <p:tav tm="100000">
                                          <p:val>
                                            <p:strVal val="#ppt_x"/>
                                          </p:val>
                                        </p:tav>
                                      </p:tavLst>
                                    </p:anim>
                                    <p:anim calcmode="lin" valueType="num">
                                      <p:cBhvr>
                                        <p:cTn id="1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xit" presetSubtype="0" fill="hold" grpId="1" nodeType="clickEffect">
                                  <p:stCondLst>
                                    <p:cond delay="0"/>
                                  </p:stCondLst>
                                  <p:childTnLst>
                                    <p:animEffect transition="out" filter="fade">
                                      <p:cBhvr>
                                        <p:cTn id="121" dur="1000"/>
                                        <p:tgtEl>
                                          <p:spTgt spid="26"/>
                                        </p:tgtEl>
                                      </p:cBhvr>
                                    </p:animEffect>
                                    <p:anim calcmode="lin" valueType="num">
                                      <p:cBhvr>
                                        <p:cTn id="122" dur="1000"/>
                                        <p:tgtEl>
                                          <p:spTgt spid="26"/>
                                        </p:tgtEl>
                                        <p:attrNameLst>
                                          <p:attrName>ppt_x</p:attrName>
                                        </p:attrNameLst>
                                      </p:cBhvr>
                                      <p:tavLst>
                                        <p:tav tm="0">
                                          <p:val>
                                            <p:strVal val="ppt_x"/>
                                          </p:val>
                                        </p:tav>
                                        <p:tav tm="100000">
                                          <p:val>
                                            <p:strVal val="ppt_x"/>
                                          </p:val>
                                        </p:tav>
                                      </p:tavLst>
                                    </p:anim>
                                    <p:anim calcmode="lin" valueType="num">
                                      <p:cBhvr>
                                        <p:cTn id="123" dur="1000"/>
                                        <p:tgtEl>
                                          <p:spTgt spid="26"/>
                                        </p:tgtEl>
                                        <p:attrNameLst>
                                          <p:attrName>ppt_y</p:attrName>
                                        </p:attrNameLst>
                                      </p:cBhvr>
                                      <p:tavLst>
                                        <p:tav tm="0">
                                          <p:val>
                                            <p:strVal val="ppt_y"/>
                                          </p:val>
                                        </p:tav>
                                        <p:tav tm="100000">
                                          <p:val>
                                            <p:strVal val="ppt_y+.1"/>
                                          </p:val>
                                        </p:tav>
                                      </p:tavLst>
                                    </p:anim>
                                    <p:set>
                                      <p:cBhvr>
                                        <p:cTn id="124" dur="1" fill="hold">
                                          <p:stCondLst>
                                            <p:cond delay="999"/>
                                          </p:stCondLst>
                                        </p:cTn>
                                        <p:tgtEl>
                                          <p:spTgt spid="26"/>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31"/>
                                        </p:tgtEl>
                                        <p:attrNameLst>
                                          <p:attrName>style.visibility</p:attrName>
                                        </p:attrNameLst>
                                      </p:cBhvr>
                                      <p:to>
                                        <p:strVal val="visible"/>
                                      </p:to>
                                    </p:set>
                                    <p:animEffect transition="in" filter="wipe(left)">
                                      <p:cBhvr>
                                        <p:cTn id="129" dur="500"/>
                                        <p:tgtEl>
                                          <p:spTgt spid="31"/>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36"/>
                                        </p:tgtEl>
                                        <p:attrNameLst>
                                          <p:attrName>style.visibility</p:attrName>
                                        </p:attrNameLst>
                                      </p:cBhvr>
                                      <p:to>
                                        <p:strVal val="visible"/>
                                      </p:to>
                                    </p:set>
                                    <p:animEffect transition="in" filter="wipe(down)">
                                      <p:cBhvr>
                                        <p:cTn id="134" dur="500"/>
                                        <p:tgtEl>
                                          <p:spTgt spid="36"/>
                                        </p:tgtEl>
                                      </p:cBhvr>
                                    </p:animEffect>
                                  </p:childTnLst>
                                </p:cTn>
                              </p:par>
                              <p:par>
                                <p:cTn id="135" presetID="22" presetClass="entr" presetSubtype="4" fill="hold"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wipe(down)">
                                      <p:cBhvr>
                                        <p:cTn id="137" dur="5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nodeType="click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fade">
                                      <p:cBhvr>
                                        <p:cTn id="142" dur="1000"/>
                                        <p:tgtEl>
                                          <p:spTgt spid="37"/>
                                        </p:tgtEl>
                                      </p:cBhvr>
                                    </p:animEffect>
                                    <p:anim calcmode="lin" valueType="num">
                                      <p:cBhvr>
                                        <p:cTn id="143" dur="1000" fill="hold"/>
                                        <p:tgtEl>
                                          <p:spTgt spid="37"/>
                                        </p:tgtEl>
                                        <p:attrNameLst>
                                          <p:attrName>ppt_x</p:attrName>
                                        </p:attrNameLst>
                                      </p:cBhvr>
                                      <p:tavLst>
                                        <p:tav tm="0">
                                          <p:val>
                                            <p:strVal val="#ppt_x"/>
                                          </p:val>
                                        </p:tav>
                                        <p:tav tm="100000">
                                          <p:val>
                                            <p:strVal val="#ppt_x"/>
                                          </p:val>
                                        </p:tav>
                                      </p:tavLst>
                                    </p:anim>
                                    <p:anim calcmode="lin" valueType="num">
                                      <p:cBhvr>
                                        <p:cTn id="14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31" presetClass="entr" presetSubtype="0" fill="hold" nodeType="clickEffect">
                                  <p:stCondLst>
                                    <p:cond delay="0"/>
                                  </p:stCondLst>
                                  <p:childTnLst>
                                    <p:set>
                                      <p:cBhvr>
                                        <p:cTn id="148" dur="1" fill="hold">
                                          <p:stCondLst>
                                            <p:cond delay="0"/>
                                          </p:stCondLst>
                                        </p:cTn>
                                        <p:tgtEl>
                                          <p:spTgt spid="40"/>
                                        </p:tgtEl>
                                        <p:attrNameLst>
                                          <p:attrName>style.visibility</p:attrName>
                                        </p:attrNameLst>
                                      </p:cBhvr>
                                      <p:to>
                                        <p:strVal val="visible"/>
                                      </p:to>
                                    </p:set>
                                    <p:anim calcmode="lin" valueType="num">
                                      <p:cBhvr>
                                        <p:cTn id="149" dur="1000" fill="hold"/>
                                        <p:tgtEl>
                                          <p:spTgt spid="40"/>
                                        </p:tgtEl>
                                        <p:attrNameLst>
                                          <p:attrName>ppt_w</p:attrName>
                                        </p:attrNameLst>
                                      </p:cBhvr>
                                      <p:tavLst>
                                        <p:tav tm="0">
                                          <p:val>
                                            <p:fltVal val="0"/>
                                          </p:val>
                                        </p:tav>
                                        <p:tav tm="100000">
                                          <p:val>
                                            <p:strVal val="#ppt_w"/>
                                          </p:val>
                                        </p:tav>
                                      </p:tavLst>
                                    </p:anim>
                                    <p:anim calcmode="lin" valueType="num">
                                      <p:cBhvr>
                                        <p:cTn id="150" dur="1000" fill="hold"/>
                                        <p:tgtEl>
                                          <p:spTgt spid="40"/>
                                        </p:tgtEl>
                                        <p:attrNameLst>
                                          <p:attrName>ppt_h</p:attrName>
                                        </p:attrNameLst>
                                      </p:cBhvr>
                                      <p:tavLst>
                                        <p:tav tm="0">
                                          <p:val>
                                            <p:fltVal val="0"/>
                                          </p:val>
                                        </p:tav>
                                        <p:tav tm="100000">
                                          <p:val>
                                            <p:strVal val="#ppt_h"/>
                                          </p:val>
                                        </p:tav>
                                      </p:tavLst>
                                    </p:anim>
                                    <p:anim calcmode="lin" valueType="num">
                                      <p:cBhvr>
                                        <p:cTn id="151" dur="1000" fill="hold"/>
                                        <p:tgtEl>
                                          <p:spTgt spid="40"/>
                                        </p:tgtEl>
                                        <p:attrNameLst>
                                          <p:attrName>style.rotation</p:attrName>
                                        </p:attrNameLst>
                                      </p:cBhvr>
                                      <p:tavLst>
                                        <p:tav tm="0">
                                          <p:val>
                                            <p:fltVal val="90"/>
                                          </p:val>
                                        </p:tav>
                                        <p:tav tm="100000">
                                          <p:val>
                                            <p:fltVal val="0"/>
                                          </p:val>
                                        </p:tav>
                                      </p:tavLst>
                                    </p:anim>
                                    <p:animEffect transition="in" filter="fade">
                                      <p:cBhvr>
                                        <p:cTn id="152" dur="1000"/>
                                        <p:tgtEl>
                                          <p:spTgt spid="40"/>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nodeType="clickEffect">
                                  <p:stCondLst>
                                    <p:cond delay="0"/>
                                  </p:stCondLst>
                                  <p:childTnLst>
                                    <p:set>
                                      <p:cBhvr>
                                        <p:cTn id="156" dur="1" fill="hold">
                                          <p:stCondLst>
                                            <p:cond delay="0"/>
                                          </p:stCondLst>
                                        </p:cTn>
                                        <p:tgtEl>
                                          <p:spTgt spid="11"/>
                                        </p:tgtEl>
                                        <p:attrNameLst>
                                          <p:attrName>style.visibility</p:attrName>
                                        </p:attrNameLst>
                                      </p:cBhvr>
                                      <p:to>
                                        <p:strVal val="visible"/>
                                      </p:to>
                                    </p:set>
                                    <p:anim calcmode="lin" valueType="num">
                                      <p:cBhvr>
                                        <p:cTn id="157" dur="500" fill="hold"/>
                                        <p:tgtEl>
                                          <p:spTgt spid="11"/>
                                        </p:tgtEl>
                                        <p:attrNameLst>
                                          <p:attrName>ppt_w</p:attrName>
                                        </p:attrNameLst>
                                      </p:cBhvr>
                                      <p:tavLst>
                                        <p:tav tm="0">
                                          <p:val>
                                            <p:fltVal val="0"/>
                                          </p:val>
                                        </p:tav>
                                        <p:tav tm="100000">
                                          <p:val>
                                            <p:strVal val="#ppt_w"/>
                                          </p:val>
                                        </p:tav>
                                      </p:tavLst>
                                    </p:anim>
                                    <p:anim calcmode="lin" valueType="num">
                                      <p:cBhvr>
                                        <p:cTn id="158" dur="500" fill="hold"/>
                                        <p:tgtEl>
                                          <p:spTgt spid="11"/>
                                        </p:tgtEl>
                                        <p:attrNameLst>
                                          <p:attrName>ppt_h</p:attrName>
                                        </p:attrNameLst>
                                      </p:cBhvr>
                                      <p:tavLst>
                                        <p:tav tm="0">
                                          <p:val>
                                            <p:fltVal val="0"/>
                                          </p:val>
                                        </p:tav>
                                        <p:tav tm="100000">
                                          <p:val>
                                            <p:strVal val="#ppt_h"/>
                                          </p:val>
                                        </p:tav>
                                      </p:tavLst>
                                    </p:anim>
                                    <p:animEffect transition="in" filter="fade">
                                      <p:cBhvr>
                                        <p:cTn id="159" dur="500"/>
                                        <p:tgtEl>
                                          <p:spTgt spid="11"/>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46"/>
                                        </p:tgtEl>
                                        <p:attrNameLst>
                                          <p:attrName>style.visibility</p:attrName>
                                        </p:attrNameLst>
                                      </p:cBhvr>
                                      <p:to>
                                        <p:strVal val="visible"/>
                                      </p:to>
                                    </p:set>
                                    <p:anim calcmode="lin" valueType="num">
                                      <p:cBhvr>
                                        <p:cTn id="164" dur="500" fill="hold"/>
                                        <p:tgtEl>
                                          <p:spTgt spid="46"/>
                                        </p:tgtEl>
                                        <p:attrNameLst>
                                          <p:attrName>ppt_w</p:attrName>
                                        </p:attrNameLst>
                                      </p:cBhvr>
                                      <p:tavLst>
                                        <p:tav tm="0">
                                          <p:val>
                                            <p:fltVal val="0"/>
                                          </p:val>
                                        </p:tav>
                                        <p:tav tm="100000">
                                          <p:val>
                                            <p:strVal val="#ppt_w"/>
                                          </p:val>
                                        </p:tav>
                                      </p:tavLst>
                                    </p:anim>
                                    <p:anim calcmode="lin" valueType="num">
                                      <p:cBhvr>
                                        <p:cTn id="165" dur="500" fill="hold"/>
                                        <p:tgtEl>
                                          <p:spTgt spid="46"/>
                                        </p:tgtEl>
                                        <p:attrNameLst>
                                          <p:attrName>ppt_h</p:attrName>
                                        </p:attrNameLst>
                                      </p:cBhvr>
                                      <p:tavLst>
                                        <p:tav tm="0">
                                          <p:val>
                                            <p:fltVal val="0"/>
                                          </p:val>
                                        </p:tav>
                                        <p:tav tm="100000">
                                          <p:val>
                                            <p:strVal val="#ppt_h"/>
                                          </p:val>
                                        </p:tav>
                                      </p:tavLst>
                                    </p:anim>
                                    <p:animEffect transition="in" filter="fade">
                                      <p:cBhvr>
                                        <p:cTn id="166" dur="500"/>
                                        <p:tgtEl>
                                          <p:spTgt spid="46"/>
                                        </p:tgtEl>
                                      </p:cBhvr>
                                    </p:animEffect>
                                  </p:childTnLst>
                                </p:cTn>
                              </p:par>
                              <p:par>
                                <p:cTn id="167" presetID="53" presetClass="entr" presetSubtype="16" fill="hold" nodeType="withEffect">
                                  <p:stCondLst>
                                    <p:cond delay="0"/>
                                  </p:stCondLst>
                                  <p:childTnLst>
                                    <p:set>
                                      <p:cBhvr>
                                        <p:cTn id="168" dur="1" fill="hold">
                                          <p:stCondLst>
                                            <p:cond delay="0"/>
                                          </p:stCondLst>
                                        </p:cTn>
                                        <p:tgtEl>
                                          <p:spTgt spid="45"/>
                                        </p:tgtEl>
                                        <p:attrNameLst>
                                          <p:attrName>style.visibility</p:attrName>
                                        </p:attrNameLst>
                                      </p:cBhvr>
                                      <p:to>
                                        <p:strVal val="visible"/>
                                      </p:to>
                                    </p:set>
                                    <p:anim calcmode="lin" valueType="num">
                                      <p:cBhvr>
                                        <p:cTn id="169" dur="500" fill="hold"/>
                                        <p:tgtEl>
                                          <p:spTgt spid="45"/>
                                        </p:tgtEl>
                                        <p:attrNameLst>
                                          <p:attrName>ppt_w</p:attrName>
                                        </p:attrNameLst>
                                      </p:cBhvr>
                                      <p:tavLst>
                                        <p:tav tm="0">
                                          <p:val>
                                            <p:fltVal val="0"/>
                                          </p:val>
                                        </p:tav>
                                        <p:tav tm="100000">
                                          <p:val>
                                            <p:strVal val="#ppt_w"/>
                                          </p:val>
                                        </p:tav>
                                      </p:tavLst>
                                    </p:anim>
                                    <p:anim calcmode="lin" valueType="num">
                                      <p:cBhvr>
                                        <p:cTn id="170" dur="500" fill="hold"/>
                                        <p:tgtEl>
                                          <p:spTgt spid="45"/>
                                        </p:tgtEl>
                                        <p:attrNameLst>
                                          <p:attrName>ppt_h</p:attrName>
                                        </p:attrNameLst>
                                      </p:cBhvr>
                                      <p:tavLst>
                                        <p:tav tm="0">
                                          <p:val>
                                            <p:fltVal val="0"/>
                                          </p:val>
                                        </p:tav>
                                        <p:tav tm="100000">
                                          <p:val>
                                            <p:strVal val="#ppt_h"/>
                                          </p:val>
                                        </p:tav>
                                      </p:tavLst>
                                    </p:anim>
                                    <p:animEffect transition="in" filter="fade">
                                      <p:cBhvr>
                                        <p:cTn id="171" dur="500"/>
                                        <p:tgtEl>
                                          <p:spTgt spid="45"/>
                                        </p:tgtEl>
                                      </p:cBhvr>
                                    </p:animEffect>
                                  </p:childTnLst>
                                </p:cTn>
                              </p:par>
                              <p:par>
                                <p:cTn id="172" presetID="53" presetClass="entr" presetSubtype="16" fill="hold" nodeType="withEffect">
                                  <p:stCondLst>
                                    <p:cond delay="0"/>
                                  </p:stCondLst>
                                  <p:childTnLst>
                                    <p:set>
                                      <p:cBhvr>
                                        <p:cTn id="173" dur="1" fill="hold">
                                          <p:stCondLst>
                                            <p:cond delay="0"/>
                                          </p:stCondLst>
                                        </p:cTn>
                                        <p:tgtEl>
                                          <p:spTgt spid="44"/>
                                        </p:tgtEl>
                                        <p:attrNameLst>
                                          <p:attrName>style.visibility</p:attrName>
                                        </p:attrNameLst>
                                      </p:cBhvr>
                                      <p:to>
                                        <p:strVal val="visible"/>
                                      </p:to>
                                    </p:set>
                                    <p:anim calcmode="lin" valueType="num">
                                      <p:cBhvr>
                                        <p:cTn id="174" dur="500" fill="hold"/>
                                        <p:tgtEl>
                                          <p:spTgt spid="44"/>
                                        </p:tgtEl>
                                        <p:attrNameLst>
                                          <p:attrName>ppt_w</p:attrName>
                                        </p:attrNameLst>
                                      </p:cBhvr>
                                      <p:tavLst>
                                        <p:tav tm="0">
                                          <p:val>
                                            <p:fltVal val="0"/>
                                          </p:val>
                                        </p:tav>
                                        <p:tav tm="100000">
                                          <p:val>
                                            <p:strVal val="#ppt_w"/>
                                          </p:val>
                                        </p:tav>
                                      </p:tavLst>
                                    </p:anim>
                                    <p:anim calcmode="lin" valueType="num">
                                      <p:cBhvr>
                                        <p:cTn id="175" dur="500" fill="hold"/>
                                        <p:tgtEl>
                                          <p:spTgt spid="44"/>
                                        </p:tgtEl>
                                        <p:attrNameLst>
                                          <p:attrName>ppt_h</p:attrName>
                                        </p:attrNameLst>
                                      </p:cBhvr>
                                      <p:tavLst>
                                        <p:tav tm="0">
                                          <p:val>
                                            <p:fltVal val="0"/>
                                          </p:val>
                                        </p:tav>
                                        <p:tav tm="100000">
                                          <p:val>
                                            <p:strVal val="#ppt_h"/>
                                          </p:val>
                                        </p:tav>
                                      </p:tavLst>
                                    </p:anim>
                                    <p:animEffect transition="in" filter="fade">
                                      <p:cBhvr>
                                        <p:cTn id="176" dur="500"/>
                                        <p:tgtEl>
                                          <p:spTgt spid="44"/>
                                        </p:tgtEl>
                                      </p:cBhvr>
                                    </p:animEffect>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43"/>
                                        </p:tgtEl>
                                        <p:attrNameLst>
                                          <p:attrName>style.visibility</p:attrName>
                                        </p:attrNameLst>
                                      </p:cBhvr>
                                      <p:to>
                                        <p:strVal val="visible"/>
                                      </p:to>
                                    </p:set>
                                    <p:animEffect transition="in" filter="fade">
                                      <p:cBhvr>
                                        <p:cTn id="181" dur="1000"/>
                                        <p:tgtEl>
                                          <p:spTgt spid="43"/>
                                        </p:tgtEl>
                                      </p:cBhvr>
                                    </p:animEffect>
                                    <p:anim calcmode="lin" valueType="num">
                                      <p:cBhvr>
                                        <p:cTn id="182" dur="1000" fill="hold"/>
                                        <p:tgtEl>
                                          <p:spTgt spid="43"/>
                                        </p:tgtEl>
                                        <p:attrNameLst>
                                          <p:attrName>ppt_x</p:attrName>
                                        </p:attrNameLst>
                                      </p:cBhvr>
                                      <p:tavLst>
                                        <p:tav tm="0">
                                          <p:val>
                                            <p:strVal val="#ppt_x"/>
                                          </p:val>
                                        </p:tav>
                                        <p:tav tm="100000">
                                          <p:val>
                                            <p:strVal val="#ppt_x"/>
                                          </p:val>
                                        </p:tav>
                                      </p:tavLst>
                                    </p:anim>
                                    <p:anim calcmode="lin" valueType="num">
                                      <p:cBhvr>
                                        <p:cTn id="18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42" presetClass="exit" presetSubtype="0" fill="hold" grpId="1" nodeType="clickEffect">
                                  <p:stCondLst>
                                    <p:cond delay="0"/>
                                  </p:stCondLst>
                                  <p:childTnLst>
                                    <p:animEffect transition="out" filter="fade">
                                      <p:cBhvr>
                                        <p:cTn id="187" dur="1000"/>
                                        <p:tgtEl>
                                          <p:spTgt spid="43"/>
                                        </p:tgtEl>
                                      </p:cBhvr>
                                    </p:animEffect>
                                    <p:anim calcmode="lin" valueType="num">
                                      <p:cBhvr>
                                        <p:cTn id="188" dur="1000"/>
                                        <p:tgtEl>
                                          <p:spTgt spid="43"/>
                                        </p:tgtEl>
                                        <p:attrNameLst>
                                          <p:attrName>ppt_x</p:attrName>
                                        </p:attrNameLst>
                                      </p:cBhvr>
                                      <p:tavLst>
                                        <p:tav tm="0">
                                          <p:val>
                                            <p:strVal val="ppt_x"/>
                                          </p:val>
                                        </p:tav>
                                        <p:tav tm="100000">
                                          <p:val>
                                            <p:strVal val="ppt_x"/>
                                          </p:val>
                                        </p:tav>
                                      </p:tavLst>
                                    </p:anim>
                                    <p:anim calcmode="lin" valueType="num">
                                      <p:cBhvr>
                                        <p:cTn id="189" dur="1000"/>
                                        <p:tgtEl>
                                          <p:spTgt spid="43"/>
                                        </p:tgtEl>
                                        <p:attrNameLst>
                                          <p:attrName>ppt_y</p:attrName>
                                        </p:attrNameLst>
                                      </p:cBhvr>
                                      <p:tavLst>
                                        <p:tav tm="0">
                                          <p:val>
                                            <p:strVal val="ppt_y"/>
                                          </p:val>
                                        </p:tav>
                                        <p:tav tm="100000">
                                          <p:val>
                                            <p:strVal val="ppt_y+.1"/>
                                          </p:val>
                                        </p:tav>
                                      </p:tavLst>
                                    </p:anim>
                                    <p:set>
                                      <p:cBhvr>
                                        <p:cTn id="190" dur="1" fill="hold">
                                          <p:stCondLst>
                                            <p:cond delay="999"/>
                                          </p:stCondLst>
                                        </p:cTn>
                                        <p:tgtEl>
                                          <p:spTgt spid="43"/>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nodeType="clickEffect">
                                  <p:stCondLst>
                                    <p:cond delay="0"/>
                                  </p:stCondLst>
                                  <p:childTnLst>
                                    <p:set>
                                      <p:cBhvr>
                                        <p:cTn id="194" dur="1" fill="hold">
                                          <p:stCondLst>
                                            <p:cond delay="0"/>
                                          </p:stCondLst>
                                        </p:cTn>
                                        <p:tgtEl>
                                          <p:spTgt spid="47"/>
                                        </p:tgtEl>
                                        <p:attrNameLst>
                                          <p:attrName>style.visibility</p:attrName>
                                        </p:attrNameLst>
                                      </p:cBhvr>
                                      <p:to>
                                        <p:strVal val="visible"/>
                                      </p:to>
                                    </p:set>
                                    <p:animEffect transition="in" filter="wipe(left)">
                                      <p:cBhvr>
                                        <p:cTn id="195" dur="500"/>
                                        <p:tgtEl>
                                          <p:spTgt spid="47"/>
                                        </p:tgtEl>
                                      </p:cBhvr>
                                    </p:animEffect>
                                  </p:childTnLst>
                                </p:cTn>
                              </p:par>
                            </p:childTnLst>
                          </p:cTn>
                        </p:par>
                      </p:childTnLst>
                    </p:cTn>
                  </p:par>
                  <p:par>
                    <p:cTn id="196" fill="hold">
                      <p:stCondLst>
                        <p:cond delay="indefinite"/>
                      </p:stCondLst>
                      <p:childTnLst>
                        <p:par>
                          <p:cTn id="197" fill="hold">
                            <p:stCondLst>
                              <p:cond delay="0"/>
                            </p:stCondLst>
                            <p:childTnLst>
                              <p:par>
                                <p:cTn id="198" presetID="42" presetClass="entr" presetSubtype="0" fill="hold" nodeType="clickEffect">
                                  <p:stCondLst>
                                    <p:cond delay="0"/>
                                  </p:stCondLst>
                                  <p:childTnLst>
                                    <p:set>
                                      <p:cBhvr>
                                        <p:cTn id="199" dur="1" fill="hold">
                                          <p:stCondLst>
                                            <p:cond delay="0"/>
                                          </p:stCondLst>
                                        </p:cTn>
                                        <p:tgtEl>
                                          <p:spTgt spid="50"/>
                                        </p:tgtEl>
                                        <p:attrNameLst>
                                          <p:attrName>style.visibility</p:attrName>
                                        </p:attrNameLst>
                                      </p:cBhvr>
                                      <p:to>
                                        <p:strVal val="visible"/>
                                      </p:to>
                                    </p:set>
                                    <p:animEffect transition="in" filter="fade">
                                      <p:cBhvr>
                                        <p:cTn id="200" dur="1000"/>
                                        <p:tgtEl>
                                          <p:spTgt spid="50"/>
                                        </p:tgtEl>
                                      </p:cBhvr>
                                    </p:animEffect>
                                    <p:anim calcmode="lin" valueType="num">
                                      <p:cBhvr>
                                        <p:cTn id="201" dur="1000" fill="hold"/>
                                        <p:tgtEl>
                                          <p:spTgt spid="50"/>
                                        </p:tgtEl>
                                        <p:attrNameLst>
                                          <p:attrName>ppt_x</p:attrName>
                                        </p:attrNameLst>
                                      </p:cBhvr>
                                      <p:tavLst>
                                        <p:tav tm="0">
                                          <p:val>
                                            <p:strVal val="#ppt_x"/>
                                          </p:val>
                                        </p:tav>
                                        <p:tav tm="100000">
                                          <p:val>
                                            <p:strVal val="#ppt_x"/>
                                          </p:val>
                                        </p:tav>
                                      </p:tavLst>
                                    </p:anim>
                                    <p:anim calcmode="lin" valueType="num">
                                      <p:cBhvr>
                                        <p:cTn id="20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wipe(left)">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4" fill="hold" nodeType="clickEffect">
                                  <p:stCondLst>
                                    <p:cond delay="0"/>
                                  </p:stCondLst>
                                  <p:childTnLst>
                                    <p:set>
                                      <p:cBhvr>
                                        <p:cTn id="211" dur="1" fill="hold">
                                          <p:stCondLst>
                                            <p:cond delay="0"/>
                                          </p:stCondLst>
                                        </p:cTn>
                                        <p:tgtEl>
                                          <p:spTgt spid="58"/>
                                        </p:tgtEl>
                                        <p:attrNameLst>
                                          <p:attrName>style.visibility</p:attrName>
                                        </p:attrNameLst>
                                      </p:cBhvr>
                                      <p:to>
                                        <p:strVal val="visible"/>
                                      </p:to>
                                    </p:set>
                                    <p:animEffect transition="in" filter="wipe(down)">
                                      <p:cBhvr>
                                        <p:cTn id="212" dur="500"/>
                                        <p:tgtEl>
                                          <p:spTgt spid="58"/>
                                        </p:tgtEl>
                                      </p:cBhvr>
                                    </p:animEffect>
                                  </p:childTnLst>
                                </p:cTn>
                              </p:par>
                              <p:par>
                                <p:cTn id="213" presetID="22" presetClass="entr" presetSubtype="4" fill="hold" nodeType="withEffect">
                                  <p:stCondLst>
                                    <p:cond delay="0"/>
                                  </p:stCondLst>
                                  <p:childTnLst>
                                    <p:set>
                                      <p:cBhvr>
                                        <p:cTn id="214" dur="1" fill="hold">
                                          <p:stCondLst>
                                            <p:cond delay="0"/>
                                          </p:stCondLst>
                                        </p:cTn>
                                        <p:tgtEl>
                                          <p:spTgt spid="59"/>
                                        </p:tgtEl>
                                        <p:attrNameLst>
                                          <p:attrName>style.visibility</p:attrName>
                                        </p:attrNameLst>
                                      </p:cBhvr>
                                      <p:to>
                                        <p:strVal val="visible"/>
                                      </p:to>
                                    </p:set>
                                    <p:animEffect transition="in" filter="wipe(down)">
                                      <p:cBhvr>
                                        <p:cTn id="215" dur="500"/>
                                        <p:tgtEl>
                                          <p:spTgt spid="59"/>
                                        </p:tgtEl>
                                      </p:cBhvr>
                                    </p:animEffect>
                                  </p:childTnLst>
                                </p:cTn>
                              </p:par>
                            </p:childTnLst>
                          </p:cTn>
                        </p:par>
                      </p:childTnLst>
                    </p:cTn>
                  </p:par>
                  <p:par>
                    <p:cTn id="216" fill="hold">
                      <p:stCondLst>
                        <p:cond delay="indefinite"/>
                      </p:stCondLst>
                      <p:childTnLst>
                        <p:par>
                          <p:cTn id="217" fill="hold">
                            <p:stCondLst>
                              <p:cond delay="0"/>
                            </p:stCondLst>
                            <p:childTnLst>
                              <p:par>
                                <p:cTn id="218" presetID="31" presetClass="entr" presetSubtype="0" fill="hold" nodeType="clickEffect">
                                  <p:stCondLst>
                                    <p:cond delay="0"/>
                                  </p:stCondLst>
                                  <p:childTnLst>
                                    <p:set>
                                      <p:cBhvr>
                                        <p:cTn id="219" dur="1" fill="hold">
                                          <p:stCondLst>
                                            <p:cond delay="0"/>
                                          </p:stCondLst>
                                        </p:cTn>
                                        <p:tgtEl>
                                          <p:spTgt spid="60"/>
                                        </p:tgtEl>
                                        <p:attrNameLst>
                                          <p:attrName>style.visibility</p:attrName>
                                        </p:attrNameLst>
                                      </p:cBhvr>
                                      <p:to>
                                        <p:strVal val="visible"/>
                                      </p:to>
                                    </p:set>
                                    <p:anim calcmode="lin" valueType="num">
                                      <p:cBhvr>
                                        <p:cTn id="220" dur="1000" fill="hold"/>
                                        <p:tgtEl>
                                          <p:spTgt spid="60"/>
                                        </p:tgtEl>
                                        <p:attrNameLst>
                                          <p:attrName>ppt_w</p:attrName>
                                        </p:attrNameLst>
                                      </p:cBhvr>
                                      <p:tavLst>
                                        <p:tav tm="0">
                                          <p:val>
                                            <p:fltVal val="0"/>
                                          </p:val>
                                        </p:tav>
                                        <p:tav tm="100000">
                                          <p:val>
                                            <p:strVal val="#ppt_w"/>
                                          </p:val>
                                        </p:tav>
                                      </p:tavLst>
                                    </p:anim>
                                    <p:anim calcmode="lin" valueType="num">
                                      <p:cBhvr>
                                        <p:cTn id="221" dur="1000" fill="hold"/>
                                        <p:tgtEl>
                                          <p:spTgt spid="60"/>
                                        </p:tgtEl>
                                        <p:attrNameLst>
                                          <p:attrName>ppt_h</p:attrName>
                                        </p:attrNameLst>
                                      </p:cBhvr>
                                      <p:tavLst>
                                        <p:tav tm="0">
                                          <p:val>
                                            <p:fltVal val="0"/>
                                          </p:val>
                                        </p:tav>
                                        <p:tav tm="100000">
                                          <p:val>
                                            <p:strVal val="#ppt_h"/>
                                          </p:val>
                                        </p:tav>
                                      </p:tavLst>
                                    </p:anim>
                                    <p:anim calcmode="lin" valueType="num">
                                      <p:cBhvr>
                                        <p:cTn id="222" dur="1000" fill="hold"/>
                                        <p:tgtEl>
                                          <p:spTgt spid="60"/>
                                        </p:tgtEl>
                                        <p:attrNameLst>
                                          <p:attrName>style.rotation</p:attrName>
                                        </p:attrNameLst>
                                      </p:cBhvr>
                                      <p:tavLst>
                                        <p:tav tm="0">
                                          <p:val>
                                            <p:fltVal val="90"/>
                                          </p:val>
                                        </p:tav>
                                        <p:tav tm="100000">
                                          <p:val>
                                            <p:fltVal val="0"/>
                                          </p:val>
                                        </p:tav>
                                      </p:tavLst>
                                    </p:anim>
                                    <p:animEffect transition="in" filter="fade">
                                      <p:cBhvr>
                                        <p:cTn id="223"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6" grpId="1" animBg="1"/>
      <p:bldP spid="25" grpId="0"/>
      <p:bldP spid="26" grpId="0" animBg="1"/>
      <p:bldP spid="26" grpId="1" animBg="1"/>
      <p:bldP spid="43" grpId="0" animBg="1"/>
      <p:bldP spid="43" grpId="1"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نمونه فصل8</Template>
  <TotalTime>0</TotalTime>
  <Words>575</Words>
  <Application>Microsoft Office PowerPoint</Application>
  <PresentationFormat>Widescreen</PresentationFormat>
  <Paragraphs>98</Paragraphs>
  <Slides>11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1" baseType="lpstr">
      <vt:lpstr>Arial</vt:lpstr>
      <vt:lpstr>B Nazanin</vt:lpstr>
      <vt:lpstr>B Titr</vt:lpstr>
      <vt:lpstr>Calibri</vt:lpstr>
      <vt:lpstr>Calibri Light</vt:lpstr>
      <vt:lpstr>Cambria Math</vt:lpstr>
      <vt:lpstr>IranNastaliq</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Ali</cp:lastModifiedBy>
  <cp:revision>2</cp:revision>
  <dcterms:created xsi:type="dcterms:W3CDTF">2019-07-08T18:09:01Z</dcterms:created>
  <dcterms:modified xsi:type="dcterms:W3CDTF">2019-07-09T07:50:04Z</dcterms:modified>
</cp:coreProperties>
</file>