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30" r:id="rId2"/>
    <p:sldId id="324" r:id="rId3"/>
    <p:sldId id="368" r:id="rId4"/>
    <p:sldId id="369" r:id="rId5"/>
    <p:sldId id="378" r:id="rId6"/>
    <p:sldId id="379" r:id="rId7"/>
    <p:sldId id="386" r:id="rId8"/>
    <p:sldId id="388" r:id="rId9"/>
    <p:sldId id="402" r:id="rId10"/>
    <p:sldId id="403" r:id="rId11"/>
    <p:sldId id="4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E20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6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055B32-AF39-48F0-89C5-D5E53E50945E}" type="datetimeFigureOut">
              <a:rPr lang="fa-IR" smtClean="0"/>
              <a:t>07/12/1443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4E7312-3C15-4E65-B6C0-1E5A6E1837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6492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16D1AF-5CC1-403B-89B0-971CF324A84F}" type="datetimeFigureOut">
              <a:rPr lang="fa-IR" smtClean="0"/>
              <a:t>07/12/1443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958331C-1455-4840-BA57-8710C93124D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119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1</a:t>
            </a:fld>
            <a:endParaRPr lang="fa-I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10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17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11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3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2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6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3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9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4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8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5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0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6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7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7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3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8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2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cs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38A9C8D-DFD2-4B16-978E-EA2AB37186B9}" type="slidenum">
              <a:rPr lang="fa-IR" smtClean="0">
                <a:latin typeface="Arial" pitchFamily="34" charset="0"/>
              </a:rPr>
              <a:pPr eaLnBrk="1" hangingPunct="1"/>
              <a:t>9</a:t>
            </a:fld>
            <a:endParaRPr lang="fa-I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36E5-8B2B-4E68-B8DF-F9F612F94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96772-39A6-41F8-914A-369FCA2DE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15625-E495-41BB-80B5-2E9F92E5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420C3-0612-4A5E-B89D-7F246C9B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8DC08-2166-4AAE-A615-88ED058E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07B4-2376-40ED-9554-CFF0F9EF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0275A-E654-46AF-A9FF-19FFD211F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28094-79EB-4B04-8747-5211D7FF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4D571-884B-4C7A-8268-1CDA28AC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9D30C-714F-41EE-A765-0505E1A5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D08D1-3A3D-4924-BA61-8E7597D0D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8D122-30DF-450F-A9AE-2FDB796E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F6A2E-68AD-4C81-84A8-9803A7B2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B3112-B9A7-45BD-835F-7D941540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54A68-639D-47CD-A6EA-52811BC4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B978-31C9-468E-BE1D-41894ED5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AA1CC-6AFF-4420-8634-E1DA69AAD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7FDD-BA3B-4F9C-9F96-2D3160F3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3ABB5-9887-4639-A713-0D0FAB37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B3E25-E030-4DC3-AC1C-71C70C1E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58A9-97D9-4CA6-AB85-E0B6D086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0E517-439E-458A-9269-13BD9DCF1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F484-AE1D-431B-B40F-720912BA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14BCA-7398-4176-9B48-8AE7E347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531AB-9B48-4748-9E5F-0FD14898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B86C-C30D-460F-AD41-FCFC433F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2D64-685D-4B82-B703-5D84327FA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C70BA-7CF4-4D88-8195-9A6C47689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DAD20-B542-481A-A7C1-C09A927A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7DE30-8B87-4FD6-BBBE-15ED16D7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5333-9E74-4559-966A-4493C2C6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1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2E74-4D79-45F0-AA48-4C3246DD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15B1-5B5C-4C3A-9DFE-FF2E89AB0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199F0-23E9-4BA1-9C93-3CCB51895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B518B-8F74-42B0-9056-76C2C1627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013A3-825B-4E5D-ABAF-6A0D02726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AF759-7BA9-4B45-9269-EBEB8D38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CC883-DBAA-44D8-98C5-F34D7658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15925-1F6C-43FB-A253-F60C212D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E9D6-59DF-40BD-984B-9CA6F61A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ADDE8-3F0A-4FA6-9D64-23EC9A9F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C2E98-27A6-4587-93C8-734D4E3A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CE9DD-E53B-4DF9-80AA-398CA951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2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3DF1A-71B6-4ECD-B094-EE897F0C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5E8B1-7F1A-46C0-8438-A37BAC5D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9045-5FE2-4556-A250-C35E5783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063C-4352-44FC-A574-78C80B73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9828F-D8CB-429A-931E-C42B9F1A1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12015-AB02-4F4F-B9DE-097DD87DE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C9992-13CC-4BE2-B41F-A9DE6485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AA997-3360-412E-A1B6-6B478C6F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FE3C9-A515-4CE6-B5DF-6B848ED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5FFB-C973-4802-9CC2-87297CB6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5E84F-A5B1-464D-A319-C2C11759C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DDD0C-3A93-44A3-BAA9-2C39BA868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17268-1C02-44BE-A6BF-2301EF2C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C79-E84E-47C0-B093-49812159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0C040-0D86-441E-8576-4C17E84C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1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621A6-9793-46F0-AA14-2E191F3B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8C3F6-68AC-48F5-9D91-63E867BF4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C8B9-0A48-4520-B95F-C5F5AD40F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8909-A4A1-4B81-882C-DCD62012079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5DFE-637A-4CEF-8113-82A5B13C9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7435F-DC55-4515-8D3C-857518B15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823B-1523-455C-93B4-DE916B8B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7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64301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fa-I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شخصیت شناسی مدل پنج عاملی نئو</a:t>
            </a:r>
            <a:endParaRPr lang="fa-IR" sz="3900" dirty="0">
              <a:solidFill>
                <a:srgbClr val="E2005B"/>
              </a:solidFill>
              <a:cs typeface="2  Titr" panose="00000700000000000000" pitchFamily="2" charset="-78"/>
            </a:endParaRPr>
          </a:p>
          <a:p>
            <a:r>
              <a:rPr kumimoji="0" lang="fa-IR" sz="4100" b="0" i="0" u="none" strike="noStrike" kern="1200" cap="none" spc="0" normalizeH="0" baseline="0" noProof="0" dirty="0">
                <a:ln>
                  <a:noFill/>
                </a:ln>
                <a:solidFill>
                  <a:srgbClr val="E2005B"/>
                </a:solidFill>
                <a:effectLst/>
                <a:uLnTx/>
                <a:uFillTx/>
                <a:latin typeface="Calibri"/>
                <a:ea typeface="+mj-ea"/>
                <a:cs typeface="2  Titr" panose="00000700000000000000" pitchFamily="2" charset="-78"/>
              </a:rPr>
              <a:t>رزومه داریوش سنقری</a:t>
            </a:r>
            <a:endParaRPr lang="fa-IR" dirty="0"/>
          </a:p>
          <a:p>
            <a:endParaRPr lang="fa-IR" dirty="0"/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نویسنده و مدرس در زمینه روان‌شناسی شخصیت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28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فارغ التحصیل رشته تغذیه و رژیم درمانی دانشگاه آزاد علوم تحقیقات 1375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فارغ التحصیل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MBA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مدیریت استراتژیک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از موسسه بهار 1392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فارغ التحصیل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DBA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مدیریت عالی کسب و کار از موسسه بهار 1394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فارغ التحصیل کارشناسی ارشد روان‌شناسی شخصیت دانشگاه آزاد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28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واحد علوم و تحقیقات 1399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مولف کتاب جذب نیروی انسانی کارآمد با  هنر شخصیت شناسی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28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کارشناس رادیو اقتصاد در حوزه مسیر شغلی و منابع انسانی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 عضو تیم آموزش انجمن صنفی مدیران منابع انسانی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28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عضو انجمن متخصصین تجهیزات پزشکی ایران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17 سال سابقه کار در حوزه  بازاریابی و فروش صنعت تجهیزات پزشکی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anose="00000400000000000000" pitchFamily="2" charset="-78"/>
              </a:rPr>
              <a:t>7 سال سابقه در حوزه تدریس و مشاوره منابع انسانی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2A65C-81DF-379E-7F70-CD1F5983B9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19" y="1461653"/>
            <a:ext cx="3514437" cy="52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9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5553511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900" dirty="0">
                <a:solidFill>
                  <a:srgbClr val="E2005B"/>
                </a:solidFill>
                <a:cs typeface="2  Titr" panose="00000700000000000000" pitchFamily="2" charset="-78"/>
              </a:rPr>
              <a:t>صفات زیرمجموعه روان‌نژندی در </a:t>
            </a:r>
            <a:r>
              <a:rPr lang="es-AR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Neo</a:t>
            </a:r>
            <a:br>
              <a:rPr lang="en-US" sz="3900" dirty="0">
                <a:solidFill>
                  <a:srgbClr val="E2005B"/>
                </a:solidFill>
                <a:cs typeface="2  Titr" panose="00000700000000000000" pitchFamily="2" charset="-78"/>
              </a:rPr>
            </a:br>
            <a:endParaRPr lang="fa-IR" sz="3900" dirty="0">
              <a:solidFill>
                <a:srgbClr val="E2005B"/>
              </a:solidFill>
              <a:cs typeface="2 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شایستگی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C1  Competence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نظم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C2  Order                        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وظیفه شناسی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C3  Dutifulness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تلاش برای موفقیت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C4  Achievement Striving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نظم درونی (پیگیری)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C5 Self-Discipline      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200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رفتار و نگرش سنجیده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C6  Deliberation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870A9A-0FCC-44FB-AE1D-FEFC96C450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48" y="1803633"/>
            <a:ext cx="4800807" cy="35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7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5553511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900" dirty="0">
                <a:solidFill>
                  <a:srgbClr val="E2005B"/>
                </a:solidFill>
                <a:cs typeface="2  Titr" panose="00000700000000000000" pitchFamily="2" charset="-78"/>
              </a:rPr>
              <a:t>     </a:t>
            </a:r>
            <a:r>
              <a:rPr lang="en-US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C6</a:t>
            </a:r>
            <a:r>
              <a:rPr lang="fa-IR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 رفتار و نگرش سنجیده از وجدانی بودن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رفتار و نگرش سنجیده بالا = افرادی هستند که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پیش از هر تصمیم و اقدامی، همه‌ی جوانب آن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را می‌سنجد و سبک و سنگین می‌کند.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رفتار و نگرش سنجیده پایین =افرادی که یا عجول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و دستپاچه هستند چون به حاشیه‌ها و جزئیات و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تبعات  هیچ‌یک فکر نکرده، به سادگی هم مسیر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و نظر خود را تغییر می‌دهد</a:t>
            </a:r>
            <a:endParaRPr lang="fa-IR" sz="2600" b="1" dirty="0"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40C413-641B-4AEE-842C-C4C92B877A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0"/>
          <a:stretch/>
        </p:blipFill>
        <p:spPr>
          <a:xfrm>
            <a:off x="526472" y="1662545"/>
            <a:ext cx="3785544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3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9273"/>
            <a:ext cx="12192000" cy="6788727"/>
          </a:xfrm>
        </p:spPr>
        <p:txBody>
          <a:bodyPr>
            <a:normAutofit fontScale="85000" lnSpcReduction="20000"/>
          </a:bodyPr>
          <a:lstStyle/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fa-IR" sz="3600" dirty="0">
                <a:solidFill>
                  <a:srgbClr val="E2005B"/>
                </a:solidFill>
                <a:cs typeface="2  Titr" panose="00000700000000000000" pitchFamily="2" charset="-78"/>
              </a:rPr>
              <a:t>انواع آزمونهای شخصیتی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Mitra" panose="00000400000000000000" pitchFamily="2" charset="-78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آزمونهای شخصیتی از چند وجه قابل تقسیم بندی هستند :</a:t>
            </a: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 1* بر اساس الگوی سلامتی روانی که شامل :</a:t>
            </a: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الف * آزمونهای سنجش افراد بهنجار یا طبیعی</a:t>
            </a: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مانند آزمونهای پنج عامل شخصیتی نئو،اینیاگرام،</a:t>
            </a:r>
            <a:endParaRPr lang="en-US" sz="2800" b="1" dirty="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en-US" sz="2800" b="1" dirty="0">
                <a:cs typeface="B Nazanin" panose="00000400000000000000" pitchFamily="2" charset="-78"/>
              </a:rPr>
              <a:t>CPI ، MBTI </a:t>
            </a:r>
            <a:r>
              <a:rPr lang="fa-IR" sz="2800" b="1" dirty="0">
                <a:cs typeface="B Nazanin" panose="00000400000000000000" pitchFamily="2" charset="-78"/>
              </a:rPr>
              <a:t> و ....</a:t>
            </a: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ب* آزمونهای سنجش افراد نابهنجار یا بررسی </a:t>
            </a:r>
            <a:endParaRPr lang="en-US" sz="2800" b="1" dirty="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اختلالات روانی و شخصیتی</a:t>
            </a:r>
            <a:r>
              <a:rPr lang="en-US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مانند آزمونهای چند </a:t>
            </a:r>
            <a:endParaRPr lang="en-US" sz="2800" b="1" dirty="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وجهی مینوسوتا </a:t>
            </a:r>
            <a:r>
              <a:rPr lang="en-US" sz="2800" b="1" dirty="0">
                <a:cs typeface="B Nazanin" panose="00000400000000000000" pitchFamily="2" charset="-78"/>
              </a:rPr>
              <a:t>MMPI </a:t>
            </a:r>
            <a:r>
              <a:rPr lang="fa-IR" sz="2800" b="1" dirty="0">
                <a:cs typeface="B Nazanin" panose="00000400000000000000" pitchFamily="2" charset="-78"/>
              </a:rPr>
              <a:t>و</a:t>
            </a:r>
            <a:r>
              <a:rPr lang="en-US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 آزمون میلون </a:t>
            </a:r>
            <a:r>
              <a:rPr lang="en-US" sz="2800" b="1" dirty="0">
                <a:cs typeface="B Nazanin" panose="00000400000000000000" pitchFamily="2" charset="-78"/>
              </a:rPr>
              <a:t>MCMI</a:t>
            </a:r>
          </a:p>
          <a:p>
            <a:pPr algn="r" rtl="1">
              <a:lnSpc>
                <a:spcPct val="110000"/>
              </a:lnSpc>
            </a:pPr>
            <a:endParaRPr lang="en-US" sz="2800" b="1" dirty="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2*</a:t>
            </a:r>
            <a:r>
              <a:rPr lang="en-US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آزمونهای شخصیت سنج یا رفتارسنج</a:t>
            </a: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آزمونهای سنجش رفتار مانند دیسک </a:t>
            </a: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آزمونهای سنجش شخصیت مانند : پنج عاملی نئو،</a:t>
            </a:r>
            <a:endParaRPr lang="en-US" sz="2800" b="1" dirty="0">
              <a:cs typeface="B Nazanin" panose="00000400000000000000" pitchFamily="2" charset="-78"/>
            </a:endParaRPr>
          </a:p>
          <a:p>
            <a:pPr algn="r" rtl="1">
              <a:lnSpc>
                <a:spcPct val="110000"/>
              </a:lnSpc>
            </a:pPr>
            <a:r>
              <a:rPr lang="fa-IR" sz="2800" b="1" dirty="0">
                <a:cs typeface="B Nazanin" panose="00000400000000000000" pitchFamily="2" charset="-78"/>
              </a:rPr>
              <a:t> اینیاگرام،</a:t>
            </a:r>
            <a:r>
              <a:rPr lang="en-US" sz="2800" b="1" dirty="0">
                <a:cs typeface="B Nazanin" panose="00000400000000000000" pitchFamily="2" charset="-78"/>
              </a:rPr>
              <a:t>CPI ، MBTI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D6034-5080-485D-8199-E9EAFC83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95399"/>
            <a:ext cx="6182591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3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6430161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900" dirty="0">
                <a:solidFill>
                  <a:srgbClr val="E2005B"/>
                </a:solidFill>
                <a:cs typeface="2  Titr" panose="00000700000000000000" pitchFamily="2" charset="-78"/>
              </a:rPr>
              <a:t>الگوی پنج عاملی شخصیتی </a:t>
            </a:r>
            <a:r>
              <a:rPr lang="en-US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Neo</a:t>
            </a:r>
            <a:br>
              <a:rPr lang="en-US" sz="3900" dirty="0">
                <a:solidFill>
                  <a:srgbClr val="E2005B"/>
                </a:solidFill>
                <a:cs typeface="2  Titr" panose="00000700000000000000" pitchFamily="2" charset="-78"/>
              </a:rPr>
            </a:br>
            <a:endParaRPr lang="fa-IR" sz="3900" dirty="0">
              <a:solidFill>
                <a:srgbClr val="E2005B"/>
              </a:solidFill>
              <a:cs typeface="2 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5 عامل اصلی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شخصیتی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یا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OCEAN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 یا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Big 5 </a:t>
            </a:r>
            <a:r>
              <a:rPr lang="fa-IR" sz="3200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 یا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Neo PI-R</a:t>
            </a:r>
          </a:p>
          <a:p>
            <a:pPr algn="r" rtl="1"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شامل :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برونگرایی </a:t>
            </a: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E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روان‌نژندی یا عصبیت </a:t>
            </a: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N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باز بودن به تجربه </a:t>
            </a: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O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توافق پذیری </a:t>
            </a: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A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وجدانی بودن </a:t>
            </a: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C</a:t>
            </a:r>
          </a:p>
          <a:p>
            <a:pPr algn="r" rtl="1">
              <a:lnSpc>
                <a:spcPct val="100000"/>
              </a:lnSpc>
            </a:pPr>
            <a:endParaRPr lang="fa-IR" sz="2600" b="1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4726C-E7F2-D68D-310B-A55817276F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37" y="1509489"/>
            <a:ext cx="7381008" cy="49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0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5553511"/>
          </a:xfrm>
        </p:spPr>
        <p:txBody>
          <a:bodyPr>
            <a:normAutofit lnSpcReduction="10000"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900" dirty="0">
                <a:solidFill>
                  <a:srgbClr val="E2005B"/>
                </a:solidFill>
                <a:cs typeface="2  Titr" panose="00000700000000000000" pitchFamily="2" charset="-78"/>
              </a:rPr>
              <a:t>بررسی صفت برونگرایی در </a:t>
            </a:r>
            <a:r>
              <a:rPr lang="es-AR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Neo</a:t>
            </a:r>
            <a:br>
              <a:rPr lang="en-US" sz="3900" dirty="0">
                <a:solidFill>
                  <a:srgbClr val="E2005B"/>
                </a:solidFill>
                <a:cs typeface="2  Titr" panose="00000700000000000000" pitchFamily="2" charset="-78"/>
              </a:rPr>
            </a:br>
            <a:endParaRPr lang="fa-IR" sz="3900" dirty="0">
              <a:solidFill>
                <a:srgbClr val="E2005B"/>
              </a:solidFill>
              <a:cs typeface="2 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ویژگی برون گرایی معیاری است که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نشان می دهد یک فرد چقدر پرانرژی،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دوستانه و اجتماعی است.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کسانی که بیشتر برون گرا هستند،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از بودن در کنار دیگران انرژی می گیرند.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کسانی که در برون گرایی رتبه پایین تری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دارند، ترجیح می دهند تنها باشند.</a:t>
            </a:r>
            <a:endParaRPr lang="fa-IR" sz="2600" b="1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C7101-F4EE-4AF8-9BF8-63B46410D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78" y="1849583"/>
            <a:ext cx="5533105" cy="37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6430161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900" dirty="0">
                <a:solidFill>
                  <a:srgbClr val="E2005B"/>
                </a:solidFill>
                <a:cs typeface="2  Titr" panose="00000700000000000000" pitchFamily="2" charset="-78"/>
              </a:rPr>
              <a:t>بررسی صفت روان‌نژندی در </a:t>
            </a:r>
            <a:r>
              <a:rPr lang="es-AR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Neo</a:t>
            </a:r>
            <a:br>
              <a:rPr lang="en-US" sz="3900" dirty="0">
                <a:solidFill>
                  <a:srgbClr val="E2005B"/>
                </a:solidFill>
                <a:cs typeface="2  Titr" panose="00000700000000000000" pitchFamily="2" charset="-78"/>
              </a:rPr>
            </a:br>
            <a:endParaRPr lang="fa-IR" sz="3900" dirty="0">
              <a:solidFill>
                <a:srgbClr val="E2005B"/>
              </a:solidFill>
              <a:cs typeface="2 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ویژگی روان نژندی معیاری برای سنجش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ثبات عاطفی و اعتماد به نفس فرد است.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کسانی که در روان رنجورخویی رتبه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بالاتری دارند، راحت تر ناراحت می شوند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و با خودشان راحت تر هستند.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کسانی که در روان نژندی رتبه پایین تری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دارند، ایمن تر و یکنواخت تر هستند.</a:t>
            </a:r>
            <a:endParaRPr lang="fa-IR" sz="2600" b="1" dirty="0"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5BF9E-3FF7-4BA4-9F94-B06B8A6F6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40" y="2379831"/>
            <a:ext cx="5394638" cy="35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1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5553511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900" dirty="0">
                <a:solidFill>
                  <a:srgbClr val="E2005B"/>
                </a:solidFill>
                <a:cs typeface="2  Titr" panose="00000700000000000000" pitchFamily="2" charset="-78"/>
              </a:rPr>
              <a:t>صفات زیرمجموعه روان‌نژندی در </a:t>
            </a:r>
            <a:r>
              <a:rPr lang="es-AR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Neo</a:t>
            </a:r>
            <a:br>
              <a:rPr lang="en-US" sz="3900" dirty="0">
                <a:solidFill>
                  <a:srgbClr val="E2005B"/>
                </a:solidFill>
                <a:cs typeface="2  Titr" panose="00000700000000000000" pitchFamily="2" charset="-78"/>
              </a:rPr>
            </a:br>
            <a:endParaRPr lang="fa-IR" sz="3900" dirty="0">
              <a:solidFill>
                <a:srgbClr val="E2005B"/>
              </a:solidFill>
              <a:cs typeface="2 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اضطراب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N1  Anxiety                     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خشم وکینه‌توزی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N2  Hostility      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افسردگی                        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N3 Depression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هشیاری به خود(شرم)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N4   Self-consciousness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 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 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تکانشگری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N5  Impulsiveness  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آسیب پذیری از استرس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N6  Vulnerability to Stress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BD1AEC-D376-4A94-AD72-C2B29816DD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58" y="1770077"/>
            <a:ext cx="4817104" cy="37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2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5553511"/>
          </a:xfrm>
        </p:spPr>
        <p:txBody>
          <a:bodyPr>
            <a:normAutofit lnSpcReduction="10000"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900" dirty="0">
                <a:solidFill>
                  <a:srgbClr val="E2005B"/>
                </a:solidFill>
                <a:cs typeface="2  Titr" panose="00000700000000000000" pitchFamily="2" charset="-78"/>
              </a:rPr>
              <a:t>بررسی صفت بازبودن ذهنی به تجربه در </a:t>
            </a:r>
            <a:r>
              <a:rPr lang="es-AR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Neo</a:t>
            </a:r>
            <a:br>
              <a:rPr lang="en-US" sz="3900" dirty="0">
                <a:solidFill>
                  <a:srgbClr val="E2005B"/>
                </a:solidFill>
                <a:cs typeface="2  Titr" panose="00000700000000000000" pitchFamily="2" charset="-78"/>
              </a:rPr>
            </a:br>
            <a:endParaRPr lang="fa-IR" sz="3900" dirty="0">
              <a:solidFill>
                <a:srgbClr val="E2005B"/>
              </a:solidFill>
              <a:cs typeface="2 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ویژگی باز بودن ارزیابی می کند که یک فرد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چقدر ذهن باز، تخیلی، خلاق و بصیر است.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کسانی که بازتر هستند تمایل بیشتری به گوش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دادن به نظرات مختلف یا امتحان کردن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چیزهای جدید دارند. کسانی که از نظر باز بودن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پایین تر هستند، تمایل به تغییر دارند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و نسبت به ایده های جدید بدبین هستند.</a:t>
            </a:r>
            <a:endParaRPr lang="fa-IR" sz="2600" b="1" dirty="0"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C02DE-5804-4AC3-9353-9682E4A2EB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88" y="1150940"/>
            <a:ext cx="4224511" cy="52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5553511"/>
          </a:xfrm>
        </p:spPr>
        <p:txBody>
          <a:bodyPr>
            <a:normAutofit lnSpcReduction="10000"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900" dirty="0">
                <a:solidFill>
                  <a:srgbClr val="E2005B"/>
                </a:solidFill>
                <a:cs typeface="2  Titr" panose="00000700000000000000" pitchFamily="2" charset="-78"/>
              </a:rPr>
              <a:t>     </a:t>
            </a:r>
            <a:r>
              <a:rPr lang="en-US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O1  </a:t>
            </a:r>
            <a:r>
              <a:rPr lang="fa-IR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  تخیل از باز بودن به تجربه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تخیل بالا = فرد، به خود  اجازه می‌دهد که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دنیایی فراتر از دنیای  واقعی و فیزیکی و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در دسترس را تصور کرده  و در ذهن خود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تجربه کند.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تخیل پایین = افکار عادی دارند و ترجیح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می دهند ذهن خود را کنترل کنند</a:t>
            </a:r>
          </a:p>
          <a:p>
            <a:pPr algn="r" rtl="1">
              <a:lnSpc>
                <a:spcPct val="100000"/>
              </a:lnSpc>
            </a:pPr>
            <a:endParaRPr lang="fa-IR" sz="2600" b="1" dirty="0"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F58827-F083-45BF-B2A1-612C66EE4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09" y="1657799"/>
            <a:ext cx="5462505" cy="30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839"/>
            <a:ext cx="12191999" cy="6430161"/>
          </a:xfrm>
        </p:spPr>
        <p:txBody>
          <a:bodyPr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sz="3900" dirty="0">
                <a:solidFill>
                  <a:srgbClr val="E2005B"/>
                </a:solidFill>
                <a:cs typeface="2  Titr" panose="00000700000000000000" pitchFamily="2" charset="-78"/>
              </a:rPr>
              <a:t>بررسی صفت وجدانی بودن در </a:t>
            </a:r>
            <a:r>
              <a:rPr lang="es-AR" sz="3900" dirty="0">
                <a:solidFill>
                  <a:srgbClr val="E2005B"/>
                </a:solidFill>
                <a:latin typeface="Arial Black" panose="020B0A04020102020204" pitchFamily="34" charset="0"/>
                <a:cs typeface="2  Titr" panose="00000700000000000000" pitchFamily="2" charset="-78"/>
              </a:rPr>
              <a:t>Neo</a:t>
            </a:r>
            <a:br>
              <a:rPr lang="en-US" sz="3900" dirty="0">
                <a:solidFill>
                  <a:srgbClr val="E2005B"/>
                </a:solidFill>
                <a:cs typeface="2  Titr" panose="00000700000000000000" pitchFamily="2" charset="-78"/>
              </a:rPr>
            </a:br>
            <a:endParaRPr lang="fa-IR" sz="3900" dirty="0">
              <a:solidFill>
                <a:srgbClr val="E2005B"/>
              </a:solidFill>
              <a:cs typeface="2 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ویژگی وجدانی بودن نشان می دهد که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یک فرد چقدر متفکر، هدف گرا و کنترل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شده است. کسانی که وجدانی بودن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بیشتری دارند، منضبط تر و پشتکارتر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هستند. کسانی که از نظر وجدانی بودن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رتبه پایین تری دارند، تمایل دارند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خودانگیختگی و به تعویق انداختن کار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را ترجیح دهند.</a:t>
            </a:r>
            <a:endParaRPr lang="fa-IR" sz="2600" b="1" dirty="0"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0161FB-D2D9-483B-8789-8CD865CA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14" y="2493818"/>
            <a:ext cx="5598721" cy="366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9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738</Words>
  <Application>Microsoft Office PowerPoint</Application>
  <PresentationFormat>Widescreen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</dc:creator>
  <cp:lastModifiedBy>Dariush Songhori</cp:lastModifiedBy>
  <cp:revision>83</cp:revision>
  <dcterms:created xsi:type="dcterms:W3CDTF">2018-06-10T05:47:11Z</dcterms:created>
  <dcterms:modified xsi:type="dcterms:W3CDTF">2022-07-05T20:01:51Z</dcterms:modified>
</cp:coreProperties>
</file>