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57" r:id="rId4"/>
    <p:sldId id="262" r:id="rId5"/>
    <p:sldId id="263" r:id="rId6"/>
    <p:sldId id="259" r:id="rId7"/>
    <p:sldId id="264" r:id="rId8"/>
    <p:sldId id="265" r:id="rId9"/>
  </p:sldIdLst>
  <p:sldSz cx="9144000" cy="6858000" type="screen4x3"/>
  <p:notesSz cx="6858000" cy="9144000"/>
  <p:custDataLst>
    <p:tags r:id="rId11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5A97B-69AD-4C3E-9C0B-A4680B7DAD56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C5179-7735-463A-9D24-473DA8841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268760"/>
            <a:ext cx="9144000" cy="37121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4000">
                <a:srgbClr val="FFFFFF">
                  <a:alpha val="67000"/>
                </a:srgbClr>
              </a:gs>
              <a:gs pos="30000">
                <a:schemeClr val="bg1">
                  <a:alpha val="6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31840" y="4149927"/>
            <a:ext cx="2808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fa-IR" altLang="ko-KR" sz="4800" b="1" dirty="0">
                <a:solidFill>
                  <a:srgbClr val="C00000"/>
                </a:solidFill>
                <a:latin typeface="Arabic Typesetting" panose="03020402040406030203" pitchFamily="66" charset="-78"/>
                <a:ea typeface="맑은 고딕" panose="020B0503020000020004" pitchFamily="34" charset="-127"/>
                <a:cs typeface="B Titr" panose="00000700000000000000" pitchFamily="2" charset="-78"/>
              </a:rPr>
              <a:t>فارسی </a:t>
            </a:r>
            <a:r>
              <a:rPr lang="fa-IR" altLang="ko-KR" sz="4800" b="1" dirty="0" smtClean="0">
                <a:solidFill>
                  <a:srgbClr val="C00000"/>
                </a:solidFill>
                <a:latin typeface="Arabic Typesetting" panose="03020402040406030203" pitchFamily="66" charset="-78"/>
                <a:ea typeface="맑은 고딕" panose="020B0503020000020004" pitchFamily="34" charset="-127"/>
                <a:cs typeface="B Titr" panose="00000700000000000000" pitchFamily="2" charset="-78"/>
              </a:rPr>
              <a:t>ششم</a:t>
            </a:r>
            <a:endParaRPr lang="fa-IR" altLang="ko-KR" sz="4800" b="1" dirty="0">
              <a:solidFill>
                <a:srgbClr val="C00000"/>
              </a:solidFill>
              <a:latin typeface="Arabic Typesetting" panose="03020402040406030203" pitchFamily="66" charset="-78"/>
              <a:ea typeface="맑은 고딕" panose="020B0503020000020004" pitchFamily="34" charset="-127"/>
              <a:cs typeface="B Titr" panose="00000700000000000000" pitchFamily="2" charset="-78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460177" y="1347828"/>
            <a:ext cx="389469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a-IR" altLang="ko-KR" sz="6600" b="1" dirty="0">
                <a:solidFill>
                  <a:srgbClr val="0070C0"/>
                </a:solidFill>
                <a:latin typeface="Arabic Typesetting" panose="03020402040406030203" pitchFamily="66" charset="-78"/>
                <a:ea typeface="맑은 고딕" pitchFamily="50" charset="-127"/>
                <a:cs typeface="B Titr" panose="00000700000000000000" pitchFamily="2" charset="-78"/>
              </a:rPr>
              <a:t>به نام خدا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3568" y="2455824"/>
            <a:ext cx="744791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a-IR" altLang="ko-KR" sz="4800" b="1" dirty="0">
                <a:solidFill>
                  <a:srgbClr val="00B0F0"/>
                </a:solidFill>
                <a:latin typeface="Arabic Typesetting" panose="03020402040406030203" pitchFamily="66" charset="-78"/>
                <a:ea typeface="맑은 고딕" panose="020B0503020000020004" pitchFamily="34" charset="-127"/>
                <a:cs typeface="B Titr" panose="00000700000000000000" pitchFamily="2" charset="-78"/>
              </a:rPr>
              <a:t>درس </a:t>
            </a:r>
            <a:r>
              <a:rPr lang="fa-IR" altLang="ko-KR" sz="4800" b="1" dirty="0" smtClean="0">
                <a:solidFill>
                  <a:srgbClr val="00B0F0"/>
                </a:solidFill>
                <a:latin typeface="Arabic Typesetting" panose="03020402040406030203" pitchFamily="66" charset="-78"/>
                <a:ea typeface="맑은 고딕" panose="020B0503020000020004" pitchFamily="34" charset="-127"/>
                <a:cs typeface="B Titr" panose="00000700000000000000" pitchFamily="2" charset="-78"/>
              </a:rPr>
              <a:t>10</a:t>
            </a:r>
          </a:p>
          <a:p>
            <a:pPr algn="ctr"/>
            <a:r>
              <a:rPr lang="fa-IR" altLang="ko-KR" sz="4800" b="1" dirty="0" smtClean="0">
                <a:solidFill>
                  <a:srgbClr val="FF0066"/>
                </a:solidFill>
                <a:latin typeface="Arabic Typesetting" panose="03020402040406030203" pitchFamily="66" charset="-78"/>
                <a:ea typeface="맑은 고딕" panose="020B0503020000020004" pitchFamily="34" charset="-127"/>
                <a:cs typeface="B Titr" panose="00000700000000000000" pitchFamily="2" charset="-78"/>
              </a:rPr>
              <a:t>(</a:t>
            </a:r>
            <a:r>
              <a:rPr lang="fa-IR" altLang="ko-KR" sz="4800" b="1" dirty="0" smtClean="0">
                <a:solidFill>
                  <a:srgbClr val="FF0066"/>
                </a:solidFill>
                <a:latin typeface="Aldhabi" panose="01000000000000000000" pitchFamily="2" charset="-78"/>
                <a:ea typeface="맑은 고딕" panose="020B0503020000020004" pitchFamily="34" charset="-127"/>
                <a:cs typeface="B Titr" panose="00000700000000000000" pitchFamily="2" charset="-78"/>
              </a:rPr>
              <a:t>عطار و جلال الدین محمد)</a:t>
            </a:r>
            <a:endParaRPr lang="en-US" altLang="en-US" sz="4800" dirty="0">
              <a:ea typeface="맑은 고딕" panose="020B0503020000020004" pitchFamily="34" charset="-127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vortex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8168" t="1701" r="13215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">
        <p14:shred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6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:checker/>
      </p:transition>
    </mc:Choice>
    <mc:Fallback xmlns="">
      <p:transition spd="slow" advTm="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49479" y="232586"/>
            <a:ext cx="2796417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4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دانش ادبی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41358" y="3651141"/>
            <a:ext cx="1741725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4400" dirty="0" smtClean="0">
                <a:solidFill>
                  <a:srgbClr val="002060"/>
                </a:solidFill>
                <a:cs typeface="B Mitra" panose="00000400000000000000" pitchFamily="2" charset="-78"/>
              </a:rPr>
              <a:t>غزل</a:t>
            </a:r>
            <a:endParaRPr lang="en-US" sz="4400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51844" y="2226193"/>
            <a:ext cx="1619901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4400" dirty="0" smtClean="0">
                <a:solidFill>
                  <a:schemeClr val="tx2"/>
                </a:solidFill>
                <a:cs typeface="B Mitra" panose="00000400000000000000" pitchFamily="2" charset="-78"/>
              </a:rPr>
              <a:t>مثنوی</a:t>
            </a:r>
            <a:endParaRPr lang="en-US" sz="4400" dirty="0">
              <a:solidFill>
                <a:schemeClr val="tx2"/>
              </a:solidFill>
              <a:cs typeface="B Mitra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6056" y="1290945"/>
            <a:ext cx="3670135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a-IR" sz="4400" b="1" dirty="0" smtClean="0">
                <a:cs typeface="B Mitra" panose="00000400000000000000" pitchFamily="2" charset="-78"/>
              </a:rPr>
              <a:t>قالب های شعری</a:t>
            </a:r>
            <a:endParaRPr lang="en-US" sz="4400" dirty="0">
              <a:solidFill>
                <a:schemeClr val="accent6">
                  <a:lumMod val="75000"/>
                </a:schemeClr>
              </a:solidFill>
              <a:cs typeface="B Mitra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10671" y="2971943"/>
            <a:ext cx="1705093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400" dirty="0">
                <a:solidFill>
                  <a:srgbClr val="FF0000"/>
                </a:solidFill>
                <a:cs typeface="B Mitra" panose="00000400000000000000" pitchFamily="2" charset="-78"/>
              </a:rPr>
              <a:t>قصیده</a:t>
            </a:r>
            <a:endParaRPr lang="en-US" sz="4400" dirty="0">
              <a:solidFill>
                <a:schemeClr val="accent6">
                  <a:lumMod val="75000"/>
                </a:schemeClr>
              </a:solidFill>
              <a:cs typeface="B Mitra" panose="000004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42596" y="4282797"/>
            <a:ext cx="1705091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4400" dirty="0" smtClean="0">
                <a:solidFill>
                  <a:srgbClr val="7030A0"/>
                </a:solidFill>
                <a:cs typeface="B Mitra" panose="00000400000000000000" pitchFamily="2" charset="-78"/>
              </a:rPr>
              <a:t>قطعه</a:t>
            </a:r>
            <a:endParaRPr lang="en-US" sz="4400" dirty="0">
              <a:solidFill>
                <a:srgbClr val="7030A0"/>
              </a:solidFill>
              <a:cs typeface="B Mitra" panose="000004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25529" y="4914453"/>
            <a:ext cx="171064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4400" dirty="0" smtClean="0">
                <a:solidFill>
                  <a:srgbClr val="00B050"/>
                </a:solidFill>
                <a:cs typeface="B Mitra" panose="00000400000000000000" pitchFamily="2" charset="-78"/>
              </a:rPr>
              <a:t>رباعی</a:t>
            </a:r>
            <a:endParaRPr lang="en-US" sz="4400" dirty="0">
              <a:solidFill>
                <a:srgbClr val="00B050"/>
              </a:solidFill>
              <a:cs typeface="B Mitra" panose="000004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70021" y="5589240"/>
            <a:ext cx="1710643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4400" dirty="0" smtClean="0">
                <a:solidFill>
                  <a:srgbClr val="0070C0"/>
                </a:solidFill>
                <a:cs typeface="B Mitra" panose="00000400000000000000" pitchFamily="2" charset="-78"/>
              </a:rPr>
              <a:t>دوبیتی</a:t>
            </a:r>
            <a:endParaRPr lang="en-US" sz="4400" dirty="0">
              <a:solidFill>
                <a:srgbClr val="0070C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ransition spd="slow" advTm="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83968" y="203727"/>
            <a:ext cx="1860313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4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مثنوی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88034" y="3202786"/>
            <a:ext cx="755596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4000" dirty="0" smtClean="0">
                <a:solidFill>
                  <a:srgbClr val="002060"/>
                </a:solidFill>
                <a:cs typeface="B Nazanin" panose="00000400000000000000" pitchFamily="2" charset="-78"/>
              </a:rPr>
              <a:t>براي </a:t>
            </a:r>
            <a:r>
              <a:rPr lang="ar-SA" sz="4000" dirty="0">
                <a:solidFill>
                  <a:srgbClr val="002060"/>
                </a:solidFill>
                <a:cs typeface="B Nazanin" panose="00000400000000000000" pitchFamily="2" charset="-78"/>
              </a:rPr>
              <a:t>سرودن اشعار بلند و طولانی به کار می رود </a:t>
            </a:r>
            <a:endParaRPr lang="en-US" sz="4000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9752" y="1530657"/>
            <a:ext cx="651498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40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دو مصراع هر بیت هم قافیه هستند </a:t>
            </a:r>
          </a:p>
          <a:p>
            <a:pPr algn="ctr" rtl="1"/>
            <a:r>
              <a:rPr lang="fa-IR" sz="40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و </a:t>
            </a:r>
            <a:r>
              <a:rPr lang="ar-SA" sz="40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هر </a:t>
            </a:r>
            <a:r>
              <a:rPr lang="ar-SA" sz="4000" dirty="0">
                <a:solidFill>
                  <a:srgbClr val="0070C0"/>
                </a:solidFill>
                <a:cs typeface="B Nazanin" panose="00000400000000000000" pitchFamily="2" charset="-78"/>
              </a:rPr>
              <a:t>بیت قافیه اي جداگانه </a:t>
            </a:r>
            <a:r>
              <a:rPr lang="ar-SA" sz="40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دارد</a:t>
            </a:r>
            <a:endParaRPr lang="fa-IR" sz="40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44281" y="4257371"/>
            <a:ext cx="2710455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40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موضوع</a:t>
            </a:r>
            <a:r>
              <a:rPr lang="fa-IR" sz="4000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مثنوی </a:t>
            </a:r>
            <a:endParaRPr lang="en-US" sz="4000" dirty="0">
              <a:solidFill>
                <a:schemeClr val="accent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14046" y="5373216"/>
            <a:ext cx="714069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4000" dirty="0" smtClean="0">
                <a:solidFill>
                  <a:srgbClr val="00B050"/>
                </a:solidFill>
                <a:cs typeface="B Nazanin" panose="00000400000000000000" pitchFamily="2" charset="-78"/>
              </a:rPr>
              <a:t>عشق، حماسه، تاریخ ، عرفان، اخلاق و تربیت</a:t>
            </a:r>
            <a:endParaRPr lang="en-US" sz="4000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7161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4000">
        <p15:prstTrans prst="origami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31621" y="160664"/>
            <a:ext cx="645821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3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مثنوی سرایان، آثارشان  و شکل مثنوی</a:t>
            </a:r>
            <a:endParaRPr lang="en-US" sz="36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93" y="4661402"/>
            <a:ext cx="7101171" cy="21965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887" y="1067952"/>
            <a:ext cx="3593401" cy="20216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458" y="739656"/>
            <a:ext cx="3761281" cy="2233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726" y="2435024"/>
            <a:ext cx="4065806" cy="2226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2551862"/>
            <a:ext cx="3560584" cy="21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73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airplan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081ea4f0d54697c2113ee9ee2aa045a9b42c6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70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맑은 고딕</vt:lpstr>
      <vt:lpstr>Aldhabi</vt:lpstr>
      <vt:lpstr>Arabic Typesetting</vt:lpstr>
      <vt:lpstr>Arial</vt:lpstr>
      <vt:lpstr>B Mitra</vt:lpstr>
      <vt:lpstr>B Nazanin</vt:lpstr>
      <vt:lpstr>B Titr</vt:lpstr>
      <vt:lpstr>Calibri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HOME</cp:lastModifiedBy>
  <cp:revision>89</cp:revision>
  <dcterms:created xsi:type="dcterms:W3CDTF">2014-04-01T16:35:38Z</dcterms:created>
  <dcterms:modified xsi:type="dcterms:W3CDTF">2020-06-25T06:47:42Z</dcterms:modified>
</cp:coreProperties>
</file>